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5" r:id="rId2"/>
    <p:sldMasterId id="2147483657" r:id="rId3"/>
  </p:sldMasterIdLst>
  <p:notesMasterIdLst>
    <p:notesMasterId r:id="rId27"/>
  </p:notesMasterIdLst>
  <p:handoutMasterIdLst>
    <p:handoutMasterId r:id="rId28"/>
  </p:handoutMasterIdLst>
  <p:sldIdLst>
    <p:sldId id="256" r:id="rId4"/>
    <p:sldId id="329" r:id="rId5"/>
    <p:sldId id="324" r:id="rId6"/>
    <p:sldId id="317" r:id="rId7"/>
    <p:sldId id="318" r:id="rId8"/>
    <p:sldId id="352" r:id="rId9"/>
    <p:sldId id="353" r:id="rId10"/>
    <p:sldId id="334" r:id="rId11"/>
    <p:sldId id="319" r:id="rId12"/>
    <p:sldId id="354" r:id="rId13"/>
    <p:sldId id="335" r:id="rId14"/>
    <p:sldId id="348" r:id="rId15"/>
    <p:sldId id="340" r:id="rId16"/>
    <p:sldId id="328" r:id="rId17"/>
    <p:sldId id="321" r:id="rId18"/>
    <p:sldId id="336" r:id="rId19"/>
    <p:sldId id="349" r:id="rId20"/>
    <p:sldId id="343" r:id="rId21"/>
    <p:sldId id="322" r:id="rId22"/>
    <p:sldId id="323" r:id="rId23"/>
    <p:sldId id="337" r:id="rId24"/>
    <p:sldId id="276" r:id="rId25"/>
    <p:sldId id="262" r:id="rId2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24" autoAdjust="0"/>
  </p:normalViewPr>
  <p:slideViewPr>
    <p:cSldViewPr>
      <p:cViewPr>
        <p:scale>
          <a:sx n="60" d="100"/>
          <a:sy n="60" d="100"/>
        </p:scale>
        <p:origin x="-1450" y="-182"/>
      </p:cViewPr>
      <p:guideLst>
        <p:guide orient="horz" pos="2160"/>
        <p:guide pos="2880"/>
      </p:guideLst>
    </p:cSldViewPr>
  </p:slideViewPr>
  <p:outlineViewPr>
    <p:cViewPr>
      <p:scale>
        <a:sx n="33" d="100"/>
        <a:sy n="33" d="100"/>
      </p:scale>
      <p:origin x="0" y="11971"/>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A1C763E8-DEA4-419E-BA80-951F842BB575}" type="datetimeFigureOut">
              <a:rPr lang="en-US" smtClean="0"/>
              <a:t>6/15/2016</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3E29E465-A2F7-41B3-8952-F4899DBF9AF3}" type="slidenum">
              <a:rPr lang="en-US" smtClean="0"/>
              <a:t>‹#›</a:t>
            </a:fld>
            <a:endParaRPr lang="en-US"/>
          </a:p>
        </p:txBody>
      </p:sp>
    </p:spTree>
    <p:extLst>
      <p:ext uri="{BB962C8B-B14F-4D97-AF65-F5344CB8AC3E}">
        <p14:creationId xmlns:p14="http://schemas.microsoft.com/office/powerpoint/2010/main" val="12915985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13C1144-1813-4DF4-BBE2-5C1043A7998C}" type="datetimeFigureOut">
              <a:rPr lang="en-US" smtClean="0"/>
              <a:t>6/15/2016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5E33CCA-36A1-4A94-B788-AF068CDC0768}" type="slidenum">
              <a:rPr lang="en-US" smtClean="0"/>
              <a:t>‹#›</a:t>
            </a:fld>
            <a:endParaRPr lang="en-US"/>
          </a:p>
        </p:txBody>
      </p:sp>
    </p:spTree>
    <p:extLst>
      <p:ext uri="{BB962C8B-B14F-4D97-AF65-F5344CB8AC3E}">
        <p14:creationId xmlns:p14="http://schemas.microsoft.com/office/powerpoint/2010/main" val="1617510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998017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20002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53992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84087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93697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BF54E14F-0347-4B4B-B53E-EC9C0FFD8FB5}" type="slidenum">
              <a:rPr lang="en-US" altLang="en-US"/>
              <a:pPr/>
              <a:t>‹#›</a:t>
            </a:fld>
            <a:endParaRPr lang="en-US" altLang="en-US"/>
          </a:p>
        </p:txBody>
      </p:sp>
    </p:spTree>
    <p:extLst>
      <p:ext uri="{BB962C8B-B14F-4D97-AF65-F5344CB8AC3E}">
        <p14:creationId xmlns:p14="http://schemas.microsoft.com/office/powerpoint/2010/main" val="4249733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EF8890-A3BC-4CE9-8050-AB2A06AED986}" type="datetimeFigureOut">
              <a:rPr lang="en-US" smtClean="0"/>
              <a:t>6/15/2016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132ECE-6AF8-49C1-968E-550766BF468F}" type="slidenum">
              <a:rPr lang="en-US" smtClean="0"/>
              <a:t>‹#›</a:t>
            </a:fld>
            <a:endParaRPr lang="en-US"/>
          </a:p>
        </p:txBody>
      </p:sp>
    </p:spTree>
    <p:extLst>
      <p:ext uri="{BB962C8B-B14F-4D97-AF65-F5344CB8AC3E}">
        <p14:creationId xmlns:p14="http://schemas.microsoft.com/office/powerpoint/2010/main" val="3065730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EF8890-A3BC-4CE9-8050-AB2A06AED986}" type="datetimeFigureOut">
              <a:rPr lang="en-US" smtClean="0"/>
              <a:t>6/15/2016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132ECE-6AF8-49C1-968E-550766BF468F}" type="slidenum">
              <a:rPr lang="en-US" smtClean="0"/>
              <a:t>‹#›</a:t>
            </a:fld>
            <a:endParaRPr lang="en-US"/>
          </a:p>
        </p:txBody>
      </p:sp>
    </p:spTree>
    <p:extLst>
      <p:ext uri="{BB962C8B-B14F-4D97-AF65-F5344CB8AC3E}">
        <p14:creationId xmlns:p14="http://schemas.microsoft.com/office/powerpoint/2010/main" val="3065730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2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19400" y="5791200"/>
            <a:ext cx="3429000" cy="831532"/>
          </a:xfrm>
          <a:prstGeom prst="rect">
            <a:avLst/>
          </a:prstGeom>
          <a:noFill/>
          <a:ln>
            <a:noFill/>
          </a:ln>
          <a:effectLst>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0709459"/>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ctr" defTabSz="914400" rtl="0" eaLnBrk="1" latinLnBrk="0" hangingPunct="1">
        <a:spcBef>
          <a:spcPct val="0"/>
        </a:spcBef>
        <a:buNone/>
        <a:defRPr sz="4400" b="1" kern="1200">
          <a:solidFill>
            <a:srgbClr val="FFFF00"/>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EF8890-A3BC-4CE9-8050-AB2A06AED986}" type="datetimeFigureOut">
              <a:rPr lang="en-US" smtClean="0"/>
              <a:t>6/15/2016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132ECE-6AF8-49C1-968E-550766BF468F}" type="slidenum">
              <a:rPr lang="en-US" smtClean="0"/>
              <a:t>‹#›</a:t>
            </a:fld>
            <a:endParaRPr lang="en-US"/>
          </a:p>
        </p:txBody>
      </p:sp>
    </p:spTree>
    <p:extLst>
      <p:ext uri="{BB962C8B-B14F-4D97-AF65-F5344CB8AC3E}">
        <p14:creationId xmlns:p14="http://schemas.microsoft.com/office/powerpoint/2010/main" val="3277092587"/>
      </p:ext>
    </p:extLst>
  </p:cSld>
  <p:clrMap bg1="lt1" tx1="dk1" bg2="lt2" tx2="dk2" accent1="accent1" accent2="accent2" accent3="accent3" accent4="accent4" accent5="accent5" accent6="accent6" hlink="hlink" folHlink="folHlink"/>
  <p:sldLayoutIdLst>
    <p:sldLayoutId id="214748365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EF8890-A3BC-4CE9-8050-AB2A06AED986}" type="datetimeFigureOut">
              <a:rPr lang="en-US" smtClean="0"/>
              <a:t>6/15/2016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132ECE-6AF8-49C1-968E-550766BF468F}" type="slidenum">
              <a:rPr lang="en-US" smtClean="0"/>
              <a:t>‹#›</a:t>
            </a:fld>
            <a:endParaRPr lang="en-US"/>
          </a:p>
        </p:txBody>
      </p:sp>
    </p:spTree>
    <p:extLst>
      <p:ext uri="{BB962C8B-B14F-4D97-AF65-F5344CB8AC3E}">
        <p14:creationId xmlns:p14="http://schemas.microsoft.com/office/powerpoint/2010/main" val="2179872656"/>
      </p:ext>
    </p:extLst>
  </p:cSld>
  <p:clrMap bg1="lt1" tx1="dk1" bg2="lt2" tx2="dk2" accent1="accent1" accent2="accent2" accent3="accent3" accent4="accent4" accent5="accent5" accent6="accent6" hlink="hlink" folHlink="folHlink"/>
  <p:sldLayoutIdLst>
    <p:sldLayoutId id="2147483658"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lihealthcollab.org/" TargetMode="External"/><Relationship Id="rId2" Type="http://schemas.openxmlformats.org/officeDocument/2006/relationships/hyperlink" Target="mailto:LIHC@nshc.or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facebook.com/LIHealthCollaborative/posts/1790666771161777" TargetMode="External"/><Relationship Id="rId2" Type="http://schemas.openxmlformats.org/officeDocument/2006/relationships/image" Target="../media/image3.tiff"/><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hyperlink" Target="https://twitter.com/lihealthcollab/status/732590169665110016" TargetMode="External"/><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0"/>
            <a:ext cx="7772400" cy="1470025"/>
          </a:xfrm>
        </p:spPr>
        <p:txBody>
          <a:bodyPr>
            <a:normAutofit fontScale="90000"/>
          </a:bodyPr>
          <a:lstStyle/>
          <a:p>
            <a:r>
              <a:rPr lang="en-US" dirty="0" smtClean="0"/>
              <a:t/>
            </a:r>
            <a:br>
              <a:rPr lang="en-US" dirty="0" smtClean="0"/>
            </a:br>
            <a:r>
              <a:rPr lang="en-US" dirty="0" smtClean="0"/>
              <a:t>Long Island Population Health Improvement Project</a:t>
            </a:r>
            <a:br>
              <a:rPr lang="en-US" dirty="0" smtClean="0"/>
            </a:br>
            <a:r>
              <a:rPr lang="en-US" dirty="0" smtClean="0"/>
              <a:t>(LIPHIP)</a:t>
            </a:r>
            <a:endParaRPr lang="en-US" dirty="0"/>
          </a:p>
        </p:txBody>
      </p:sp>
      <p:sp>
        <p:nvSpPr>
          <p:cNvPr id="3" name="Subtitle 2"/>
          <p:cNvSpPr>
            <a:spLocks noGrp="1"/>
          </p:cNvSpPr>
          <p:nvPr>
            <p:ph type="subTitle" idx="1"/>
          </p:nvPr>
        </p:nvSpPr>
        <p:spPr>
          <a:xfrm>
            <a:off x="1371600" y="3886200"/>
            <a:ext cx="6400800" cy="762000"/>
          </a:xfrm>
        </p:spPr>
        <p:txBody>
          <a:bodyPr/>
          <a:lstStyle/>
          <a:p>
            <a:r>
              <a:rPr lang="en-US" dirty="0" smtClean="0"/>
              <a:t>June 16, 2016</a:t>
            </a:r>
          </a:p>
          <a:p>
            <a:endParaRPr lang="en-US" dirty="0" smtClean="0"/>
          </a:p>
          <a:p>
            <a:endParaRPr lang="en-US" dirty="0" smtClean="0"/>
          </a:p>
        </p:txBody>
      </p:sp>
      <p:sp>
        <p:nvSpPr>
          <p:cNvPr id="4" name="TextBox 3"/>
          <p:cNvSpPr txBox="1"/>
          <p:nvPr/>
        </p:nvSpPr>
        <p:spPr>
          <a:xfrm>
            <a:off x="1981200" y="5105400"/>
            <a:ext cx="4953000" cy="677108"/>
          </a:xfrm>
          <a:prstGeom prst="rect">
            <a:avLst/>
          </a:prstGeom>
          <a:noFill/>
        </p:spPr>
        <p:txBody>
          <a:bodyPr wrap="square" rtlCol="0">
            <a:spAutoFit/>
          </a:bodyPr>
          <a:lstStyle/>
          <a:p>
            <a:pPr algn="ctr"/>
            <a:r>
              <a:rPr lang="en-US" sz="2000" b="1" i="1" dirty="0">
                <a:effectLst>
                  <a:outerShdw blurRad="38100" dist="38100" dir="2700000" algn="tl">
                    <a:srgbClr val="000000">
                      <a:alpha val="43137"/>
                    </a:srgbClr>
                  </a:outerShdw>
                </a:effectLst>
              </a:rPr>
              <a:t>This meeting is now being recorded.</a:t>
            </a:r>
          </a:p>
          <a:p>
            <a:pPr algn="ctr"/>
            <a:endParaRPr lang="en-US" dirty="0"/>
          </a:p>
        </p:txBody>
      </p:sp>
    </p:spTree>
    <p:extLst>
      <p:ext uri="{BB962C8B-B14F-4D97-AF65-F5344CB8AC3E}">
        <p14:creationId xmlns:p14="http://schemas.microsoft.com/office/powerpoint/2010/main" val="95918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LIHC Hashtags</a:t>
            </a:r>
            <a:endParaRPr lang="en-US" dirty="0"/>
          </a:p>
        </p:txBody>
      </p:sp>
      <p:sp>
        <p:nvSpPr>
          <p:cNvPr id="3" name="Content Placeholder 2"/>
          <p:cNvSpPr>
            <a:spLocks noGrp="1"/>
          </p:cNvSpPr>
          <p:nvPr>
            <p:ph idx="1"/>
          </p:nvPr>
        </p:nvSpPr>
        <p:spPr/>
        <p:txBody>
          <a:bodyPr/>
          <a:lstStyle/>
          <a:p>
            <a:r>
              <a:rPr lang="en-US" dirty="0" smtClean="0"/>
              <a:t>#</a:t>
            </a:r>
            <a:r>
              <a:rPr lang="en-US" dirty="0" err="1" smtClean="0"/>
              <a:t>readyfeet</a:t>
            </a:r>
            <a:endParaRPr lang="en-US" dirty="0" smtClean="0"/>
          </a:p>
          <a:p>
            <a:r>
              <a:rPr lang="en-US" dirty="0" smtClean="0"/>
              <a:t>#</a:t>
            </a:r>
            <a:r>
              <a:rPr lang="en-US" dirty="0" err="1" smtClean="0"/>
              <a:t>healthcollab</a:t>
            </a:r>
            <a:endParaRPr lang="en-US" dirty="0"/>
          </a:p>
        </p:txBody>
      </p:sp>
    </p:spTree>
    <p:extLst>
      <p:ext uri="{BB962C8B-B14F-4D97-AF65-F5344CB8AC3E}">
        <p14:creationId xmlns:p14="http://schemas.microsoft.com/office/powerpoint/2010/main" val="16922036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Academic Partners Survey</a:t>
            </a:r>
            <a:endParaRPr lang="en-US" dirty="0"/>
          </a:p>
        </p:txBody>
      </p:sp>
      <p:sp>
        <p:nvSpPr>
          <p:cNvPr id="3" name="Content Placeholder 2"/>
          <p:cNvSpPr>
            <a:spLocks noGrp="1"/>
          </p:cNvSpPr>
          <p:nvPr>
            <p:ph idx="1"/>
          </p:nvPr>
        </p:nvSpPr>
        <p:spPr/>
        <p:txBody>
          <a:bodyPr/>
          <a:lstStyle/>
          <a:p>
            <a:r>
              <a:rPr lang="en-US" dirty="0" smtClean="0"/>
              <a:t>Student Opportunities Listing</a:t>
            </a:r>
          </a:p>
          <a:p>
            <a:r>
              <a:rPr lang="en-US" dirty="0" smtClean="0"/>
              <a:t>LIHC </a:t>
            </a:r>
            <a:r>
              <a:rPr lang="en-US" dirty="0" smtClean="0"/>
              <a:t>Engagement Activation Partnership </a:t>
            </a:r>
            <a:r>
              <a:rPr lang="en-US" dirty="0" smtClean="0"/>
              <a:t>(LEAP) Tuesday, July 21, 2016</a:t>
            </a:r>
            <a:endParaRPr lang="en-US" dirty="0"/>
          </a:p>
        </p:txBody>
      </p:sp>
    </p:spTree>
    <p:extLst>
      <p:ext uri="{BB962C8B-B14F-4D97-AF65-F5344CB8AC3E}">
        <p14:creationId xmlns:p14="http://schemas.microsoft.com/office/powerpoint/2010/main" val="9476720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 name="Rectangle 3"/>
          <p:cNvSpPr/>
          <p:nvPr/>
        </p:nvSpPr>
        <p:spPr>
          <a:xfrm>
            <a:off x="1752600" y="5562600"/>
            <a:ext cx="5257800" cy="11992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4800600" cy="6609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p:cNvSpPr>
            <a:spLocks noGrp="1"/>
          </p:cNvSpPr>
          <p:nvPr>
            <p:ph idx="1"/>
          </p:nvPr>
        </p:nvSpPr>
        <p:spPr>
          <a:xfrm>
            <a:off x="5029200" y="381000"/>
            <a:ext cx="4038600" cy="4297363"/>
          </a:xfrm>
        </p:spPr>
        <p:txBody>
          <a:bodyPr>
            <a:noAutofit/>
          </a:bodyPr>
          <a:lstStyle/>
          <a:p>
            <a:r>
              <a:rPr lang="en-US" sz="1600" b="1" dirty="0"/>
              <a:t>Committee Description:</a:t>
            </a:r>
            <a:r>
              <a:rPr lang="en-US" sz="1600" dirty="0"/>
              <a:t> This committee is comprised of students and community advocates who hold a vested interest in improving access, health equity and social determinants of health care within communities on Long Island.  The purpose of this committee is to light a spark in community members around population health and healthy living.  Volunteers must be 18 years of age or older.</a:t>
            </a:r>
          </a:p>
          <a:p>
            <a:r>
              <a:rPr lang="en-US" sz="1600" b="1" dirty="0"/>
              <a:t>Target Audience: </a:t>
            </a:r>
            <a:r>
              <a:rPr lang="en-US" sz="1600" dirty="0"/>
              <a:t>Cross-representation from academic institutions and multi-disciplinary fields of expertise on Long Island.</a:t>
            </a:r>
          </a:p>
          <a:p>
            <a:r>
              <a:rPr lang="en-US" sz="1600" dirty="0"/>
              <a:t>Audience may include, but not limited to, those with an expertise or interest in: nutrition, health communication, public health, nursing, medicine, social engagement, peer education, general communications or public relations. </a:t>
            </a:r>
          </a:p>
          <a:p>
            <a:r>
              <a:rPr lang="en-US" sz="1600" b="1" dirty="0"/>
              <a:t>Member Expectations: </a:t>
            </a:r>
            <a:r>
              <a:rPr lang="en-US" sz="1600" dirty="0"/>
              <a:t>Attendance at evening monthly meetings; regular review of participation in activities</a:t>
            </a:r>
          </a:p>
          <a:p>
            <a:endParaRPr lang="en-US" sz="1600" dirty="0"/>
          </a:p>
        </p:txBody>
      </p:sp>
    </p:spTree>
    <p:extLst>
      <p:ext uri="{BB962C8B-B14F-4D97-AF65-F5344CB8AC3E}">
        <p14:creationId xmlns:p14="http://schemas.microsoft.com/office/powerpoint/2010/main" val="20744774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 name="Rectangle 3"/>
          <p:cNvSpPr/>
          <p:nvPr/>
        </p:nvSpPr>
        <p:spPr>
          <a:xfrm>
            <a:off x="2743200" y="5638800"/>
            <a:ext cx="3962400" cy="1219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274638"/>
            <a:ext cx="9144000" cy="1143000"/>
          </a:xfrm>
        </p:spPr>
        <p:txBody>
          <a:bodyPr>
            <a:normAutofit fontScale="90000"/>
          </a:bodyPr>
          <a:lstStyle/>
          <a:p>
            <a:r>
              <a:rPr lang="en-US" dirty="0" smtClean="0"/>
              <a:t>LIHC Activation Engagement Partnership</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366539376"/>
              </p:ext>
            </p:extLst>
          </p:nvPr>
        </p:nvGraphicFramePr>
        <p:xfrm>
          <a:off x="304800" y="2262822"/>
          <a:ext cx="8610600" cy="3350578"/>
        </p:xfrm>
        <a:graphic>
          <a:graphicData uri="http://schemas.openxmlformats.org/drawingml/2006/table">
            <a:tbl>
              <a:tblPr firstRow="1" firstCol="1" bandRow="1">
                <a:tableStyleId>{5C22544A-7EE6-4342-B048-85BDC9FD1C3A}</a:tableStyleId>
              </a:tblPr>
              <a:tblGrid>
                <a:gridCol w="8610600"/>
              </a:tblGrid>
              <a:tr h="3276600">
                <a:tc>
                  <a:txBody>
                    <a:bodyPr/>
                    <a:lstStyle/>
                    <a:p>
                      <a:pPr marL="0" marR="0" algn="ctr">
                        <a:lnSpc>
                          <a:spcPct val="115000"/>
                        </a:lnSpc>
                        <a:spcBef>
                          <a:spcPts val="0"/>
                        </a:spcBef>
                        <a:spcAft>
                          <a:spcPts val="0"/>
                        </a:spcAft>
                      </a:pPr>
                      <a:r>
                        <a:rPr lang="en-US" sz="1800" dirty="0">
                          <a:effectLst/>
                        </a:rPr>
                        <a:t> </a:t>
                      </a:r>
                    </a:p>
                    <a:p>
                      <a:pPr marL="0" marR="0" algn="ctr">
                        <a:lnSpc>
                          <a:spcPct val="115000"/>
                        </a:lnSpc>
                        <a:spcBef>
                          <a:spcPts val="0"/>
                        </a:spcBef>
                        <a:spcAft>
                          <a:spcPts val="0"/>
                        </a:spcAft>
                      </a:pPr>
                      <a:r>
                        <a:rPr lang="en-US" sz="2000" dirty="0">
                          <a:effectLst/>
                        </a:rPr>
                        <a:t>To apply: Send current resume and 250-500 word paragraph response to question below to </a:t>
                      </a:r>
                      <a:r>
                        <a:rPr lang="en-US" sz="2000" u="sng" dirty="0">
                          <a:effectLst/>
                          <a:hlinkClick r:id="rId2"/>
                        </a:rPr>
                        <a:t>LIHC@nshc.org</a:t>
                      </a:r>
                      <a:r>
                        <a:rPr lang="en-US" sz="2000" dirty="0">
                          <a:effectLst/>
                        </a:rPr>
                        <a:t> </a:t>
                      </a:r>
                    </a:p>
                    <a:p>
                      <a:pPr marL="0" marR="0" algn="ctr">
                        <a:lnSpc>
                          <a:spcPct val="115000"/>
                        </a:lnSpc>
                        <a:spcBef>
                          <a:spcPts val="0"/>
                        </a:spcBef>
                        <a:spcAft>
                          <a:spcPts val="0"/>
                        </a:spcAft>
                      </a:pPr>
                      <a:r>
                        <a:rPr lang="en-US" sz="2000" dirty="0" smtClean="0">
                          <a:effectLst/>
                        </a:rPr>
                        <a:t>“</a:t>
                      </a:r>
                      <a:r>
                        <a:rPr lang="en-US" sz="2000" dirty="0">
                          <a:effectLst/>
                        </a:rPr>
                        <a:t>Beyond what’s on your resume, what makes you want to be involved in the mission and goals of the LIHC”  </a:t>
                      </a:r>
                    </a:p>
                    <a:p>
                      <a:pPr marL="0" marR="0" algn="ctr">
                        <a:lnSpc>
                          <a:spcPct val="115000"/>
                        </a:lnSpc>
                        <a:spcBef>
                          <a:spcPts val="0"/>
                        </a:spcBef>
                        <a:spcAft>
                          <a:spcPts val="0"/>
                        </a:spcAft>
                      </a:pPr>
                      <a:r>
                        <a:rPr lang="en-US" sz="2000" dirty="0">
                          <a:effectLst/>
                        </a:rPr>
                        <a:t> </a:t>
                      </a:r>
                      <a:r>
                        <a:rPr lang="en-US" sz="2000" dirty="0" smtClean="0">
                          <a:effectLst/>
                        </a:rPr>
                        <a:t>Applications </a:t>
                      </a:r>
                      <a:r>
                        <a:rPr lang="en-US" sz="2000" dirty="0">
                          <a:effectLst/>
                        </a:rPr>
                        <a:t>will be accepted on a rolling basis.</a:t>
                      </a:r>
                    </a:p>
                    <a:p>
                      <a:pPr marL="0" marR="0" algn="ctr">
                        <a:lnSpc>
                          <a:spcPct val="115000"/>
                        </a:lnSpc>
                        <a:spcBef>
                          <a:spcPts val="0"/>
                        </a:spcBef>
                        <a:spcAft>
                          <a:spcPts val="0"/>
                        </a:spcAft>
                      </a:pPr>
                      <a:r>
                        <a:rPr lang="en-US" sz="2000" dirty="0" smtClean="0">
                          <a:effectLst/>
                        </a:rPr>
                        <a:t>Long </a:t>
                      </a:r>
                      <a:r>
                        <a:rPr lang="en-US" sz="2000" dirty="0">
                          <a:effectLst/>
                        </a:rPr>
                        <a:t>Island Health Collaborative: For more information visit: </a:t>
                      </a:r>
                      <a:r>
                        <a:rPr lang="en-US" sz="2000" u="sng" dirty="0">
                          <a:effectLst/>
                          <a:hlinkClick r:id="rId3"/>
                        </a:rPr>
                        <a:t>www.lihealthcollab.org</a:t>
                      </a:r>
                      <a:endParaRPr lang="en-US" sz="2000" dirty="0">
                        <a:effectLst/>
                      </a:endParaRPr>
                    </a:p>
                    <a:p>
                      <a:pPr marL="0" marR="0" algn="ctr">
                        <a:lnSpc>
                          <a:spcPct val="115000"/>
                        </a:lnSpc>
                        <a:spcBef>
                          <a:spcPts val="0"/>
                        </a:spcBef>
                        <a:spcAft>
                          <a:spcPts val="0"/>
                        </a:spcAft>
                      </a:pPr>
                      <a:r>
                        <a:rPr lang="en-US" sz="2000" dirty="0" smtClean="0">
                          <a:effectLst/>
                        </a:rPr>
                        <a:t>Or </a:t>
                      </a:r>
                      <a:r>
                        <a:rPr lang="en-US" sz="2000" dirty="0">
                          <a:effectLst/>
                        </a:rPr>
                        <a:t>email LIHC@nshc.org</a:t>
                      </a:r>
                    </a:p>
                    <a:p>
                      <a:pPr marL="0" marR="0" algn="ctr">
                        <a:lnSpc>
                          <a:spcPct val="115000"/>
                        </a:lnSpc>
                        <a:spcBef>
                          <a:spcPts val="0"/>
                        </a:spcBef>
                        <a:spcAft>
                          <a:spcPts val="0"/>
                        </a:spcAft>
                      </a:pPr>
                      <a:r>
                        <a:rPr lang="en-US" sz="1400" dirty="0">
                          <a:effectLst/>
                        </a:rPr>
                        <a:t> </a:t>
                      </a:r>
                      <a:endParaRPr lang="en-US" sz="14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38593284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 name="Rectangle 3"/>
          <p:cNvSpPr/>
          <p:nvPr/>
        </p:nvSpPr>
        <p:spPr>
          <a:xfrm>
            <a:off x="2133600" y="5334000"/>
            <a:ext cx="4724400" cy="137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http://fibromyalgianewstoday.com/wp-content/uploads/2015/03/shutterstock_24357436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533400"/>
            <a:ext cx="4637397" cy="58801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953000" y="1349791"/>
            <a:ext cx="4038600" cy="4247317"/>
          </a:xfrm>
          <a:prstGeom prst="rect">
            <a:avLst/>
          </a:prstGeom>
          <a:noFill/>
        </p:spPr>
        <p:txBody>
          <a:bodyPr wrap="square" lIns="91440" tIns="45720" rIns="91440" bIns="45720">
            <a:spAutoFit/>
          </a:bodyPr>
          <a:lstStyle/>
          <a:p>
            <a:pPr algn="ctr"/>
            <a:r>
              <a:rPr lang="en-US"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38100" dist="38100" dir="2700000" algn="tl">
                    <a:srgbClr val="000000">
                      <a:alpha val="43137"/>
                    </a:srgbClr>
                  </a:outerShdw>
                </a:effectLst>
              </a:rPr>
              <a:t>10 Minute Stretch Break &amp; Sign up for Workgroup Participation</a:t>
            </a:r>
            <a:endParaRPr 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477060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Complete Streets/Nutrition and Wellness</a:t>
            </a:r>
            <a:endParaRPr lang="en-US" dirty="0"/>
          </a:p>
        </p:txBody>
      </p:sp>
      <p:sp>
        <p:nvSpPr>
          <p:cNvPr id="3" name="Content Placeholder 2"/>
          <p:cNvSpPr>
            <a:spLocks noGrp="1"/>
          </p:cNvSpPr>
          <p:nvPr>
            <p:ph idx="1"/>
          </p:nvPr>
        </p:nvSpPr>
        <p:spPr>
          <a:xfrm>
            <a:off x="228600" y="1676400"/>
            <a:ext cx="8686800" cy="4449763"/>
          </a:xfrm>
        </p:spPr>
        <p:txBody>
          <a:bodyPr>
            <a:normAutofit fontScale="92500" lnSpcReduction="20000"/>
          </a:bodyPr>
          <a:lstStyle/>
          <a:p>
            <a:r>
              <a:rPr lang="en-US" sz="3800" dirty="0" smtClean="0"/>
              <a:t>Creating Healthy Schools and Communities Grant NYS DOH</a:t>
            </a:r>
          </a:p>
          <a:p>
            <a:r>
              <a:rPr lang="en-US" sz="3800" dirty="0" smtClean="0"/>
              <a:t>Eat Smart, New York (ESNY), USDA</a:t>
            </a:r>
          </a:p>
          <a:p>
            <a:r>
              <a:rPr lang="en-US" sz="3800" dirty="0" smtClean="0"/>
              <a:t>PHIP Leveraging Existing Partnerships: Google Poll Response</a:t>
            </a:r>
          </a:p>
          <a:p>
            <a:r>
              <a:rPr lang="en-US" sz="3800" dirty="0" smtClean="0"/>
              <a:t>Healthiest Cities and Counties Challenge Prize</a:t>
            </a:r>
          </a:p>
          <a:p>
            <a:pPr lvl="1"/>
            <a:endParaRPr lang="en-US" dirty="0" smtClean="0"/>
          </a:p>
          <a:p>
            <a:pPr marL="0" indent="0">
              <a:buNone/>
            </a:pPr>
            <a:r>
              <a:rPr lang="en-US" dirty="0" smtClean="0"/>
              <a:t> </a:t>
            </a:r>
            <a:endParaRPr lang="en-US" dirty="0"/>
          </a:p>
        </p:txBody>
      </p:sp>
    </p:spTree>
    <p:extLst>
      <p:ext uri="{BB962C8B-B14F-4D97-AF65-F5344CB8AC3E}">
        <p14:creationId xmlns:p14="http://schemas.microsoft.com/office/powerpoint/2010/main" val="2177882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444855427"/>
              </p:ext>
            </p:extLst>
          </p:nvPr>
        </p:nvGraphicFramePr>
        <p:xfrm>
          <a:off x="0" y="0"/>
          <a:ext cx="9144000" cy="6946023"/>
        </p:xfrm>
        <a:graphic>
          <a:graphicData uri="http://schemas.openxmlformats.org/drawingml/2006/table">
            <a:tbl>
              <a:tblPr>
                <a:tableStyleId>{284E427A-3D55-4303-BF80-6455036E1DE7}</a:tableStyleId>
              </a:tblPr>
              <a:tblGrid>
                <a:gridCol w="242761"/>
                <a:gridCol w="4557839"/>
                <a:gridCol w="4343400"/>
              </a:tblGrid>
              <a:tr h="1086668">
                <a:tc>
                  <a:txBody>
                    <a:bodyPr/>
                    <a:lstStyle/>
                    <a:p>
                      <a:pPr algn="ctr" fontAlgn="b"/>
                      <a:r>
                        <a:rPr lang="en-US" sz="1100" u="none" strike="noStrike" dirty="0">
                          <a:effectLst/>
                        </a:rPr>
                        <a:t>Grant</a:t>
                      </a:r>
                      <a:endParaRPr lang="en-US" sz="1100" b="1" i="0" u="none" strike="noStrike" dirty="0">
                        <a:solidFill>
                          <a:srgbClr val="000000"/>
                        </a:solidFill>
                        <a:effectLst/>
                        <a:latin typeface="Arial"/>
                      </a:endParaRPr>
                    </a:p>
                  </a:txBody>
                  <a:tcPr marL="7115" marR="7115" marT="7115" marB="0" vert="vert270" anchor="b"/>
                </a:tc>
                <a:tc>
                  <a:txBody>
                    <a:bodyPr/>
                    <a:lstStyle/>
                    <a:p>
                      <a:pPr algn="ctr" fontAlgn="b"/>
                      <a:r>
                        <a:rPr lang="en-US" sz="1800" b="1" u="none" strike="noStrike" dirty="0">
                          <a:effectLst/>
                        </a:rPr>
                        <a:t>Creating Healthy Schools and </a:t>
                      </a:r>
                      <a:r>
                        <a:rPr lang="en-US" sz="1800" b="1" u="none" strike="noStrike" dirty="0" smtClean="0">
                          <a:effectLst/>
                        </a:rPr>
                        <a:t>Communities</a:t>
                      </a:r>
                      <a:r>
                        <a:rPr lang="en-US" sz="1800" b="1" u="none" strike="noStrike" baseline="0" dirty="0" smtClean="0">
                          <a:effectLst/>
                        </a:rPr>
                        <a:t> </a:t>
                      </a:r>
                      <a:r>
                        <a:rPr lang="en-US" sz="1800" b="1" u="none" strike="noStrike" dirty="0" smtClean="0">
                          <a:effectLst/>
                        </a:rPr>
                        <a:t>    </a:t>
                      </a:r>
                    </a:p>
                    <a:p>
                      <a:pPr algn="ctr" fontAlgn="b"/>
                      <a:r>
                        <a:rPr lang="en-US" sz="1800" b="1" u="none" strike="noStrike" dirty="0" smtClean="0">
                          <a:effectLst/>
                        </a:rPr>
                        <a:t>NYS </a:t>
                      </a:r>
                      <a:r>
                        <a:rPr lang="en-US" sz="1800" b="1" u="none" strike="noStrike" dirty="0">
                          <a:effectLst/>
                        </a:rPr>
                        <a:t>DOH</a:t>
                      </a:r>
                      <a:endParaRPr lang="en-US" sz="1800" b="1" i="0" u="none" strike="noStrike" dirty="0">
                        <a:solidFill>
                          <a:srgbClr val="000000"/>
                        </a:solidFill>
                        <a:effectLst/>
                        <a:latin typeface="Arial"/>
                      </a:endParaRPr>
                    </a:p>
                  </a:txBody>
                  <a:tcPr marL="7115" marR="7115" marT="7115" marB="0" anchor="b"/>
                </a:tc>
                <a:tc>
                  <a:txBody>
                    <a:bodyPr/>
                    <a:lstStyle/>
                    <a:p>
                      <a:pPr algn="ctr" fontAlgn="b"/>
                      <a:r>
                        <a:rPr lang="en-US" sz="1800" b="1" u="none" strike="noStrike" dirty="0">
                          <a:effectLst/>
                        </a:rPr>
                        <a:t>SNAP-Ed Eat Smart New York (ESNY</a:t>
                      </a:r>
                      <a:r>
                        <a:rPr lang="en-US" sz="1800" b="1" u="none" strike="noStrike" dirty="0" smtClean="0">
                          <a:effectLst/>
                        </a:rPr>
                        <a:t>)</a:t>
                      </a:r>
                      <a:r>
                        <a:rPr lang="en-US" sz="1800" b="1" u="none" strike="noStrike" baseline="0" dirty="0" smtClean="0">
                          <a:effectLst/>
                        </a:rPr>
                        <a:t>              </a:t>
                      </a:r>
                      <a:r>
                        <a:rPr lang="en-US" sz="1800" b="1" u="none" strike="noStrike" dirty="0" smtClean="0">
                          <a:effectLst/>
                        </a:rPr>
                        <a:t> </a:t>
                      </a:r>
                    </a:p>
                    <a:p>
                      <a:pPr algn="ctr" fontAlgn="b"/>
                      <a:r>
                        <a:rPr lang="en-US" sz="1800" b="1" u="none" strike="noStrike" dirty="0" smtClean="0">
                          <a:effectLst/>
                        </a:rPr>
                        <a:t>USDA</a:t>
                      </a:r>
                      <a:endParaRPr lang="en-US" sz="1800" b="1" i="0" u="none" strike="noStrike" dirty="0">
                        <a:solidFill>
                          <a:srgbClr val="000000"/>
                        </a:solidFill>
                        <a:effectLst/>
                        <a:latin typeface="Arial"/>
                      </a:endParaRPr>
                    </a:p>
                  </a:txBody>
                  <a:tcPr marL="7115" marR="7115" marT="7115" marB="0" anchor="b"/>
                </a:tc>
              </a:tr>
              <a:tr h="4308212">
                <a:tc>
                  <a:txBody>
                    <a:bodyPr/>
                    <a:lstStyle/>
                    <a:p>
                      <a:pPr algn="ctr" fontAlgn="b"/>
                      <a:r>
                        <a:rPr lang="en-US" sz="1100" u="none" strike="noStrike">
                          <a:effectLst/>
                        </a:rPr>
                        <a:t>Overview</a:t>
                      </a:r>
                      <a:endParaRPr lang="en-US" sz="1100" b="1" i="0" u="none" strike="noStrike">
                        <a:solidFill>
                          <a:srgbClr val="000000"/>
                        </a:solidFill>
                        <a:effectLst/>
                        <a:latin typeface="Arial"/>
                      </a:endParaRPr>
                    </a:p>
                  </a:txBody>
                  <a:tcPr marL="7115" marR="7115" marT="7115" marB="0" vert="vert270" anchor="b"/>
                </a:tc>
                <a:tc>
                  <a:txBody>
                    <a:bodyPr/>
                    <a:lstStyle/>
                    <a:p>
                      <a:pPr algn="ctr" fontAlgn="b"/>
                      <a:r>
                        <a:rPr lang="en-US" sz="1600" b="1" u="none" strike="noStrike" dirty="0" smtClean="0">
                          <a:effectLst/>
                        </a:rPr>
                        <a:t>Grant Partners: Western Suffolk BOCES, Sustainable</a:t>
                      </a:r>
                      <a:r>
                        <a:rPr lang="en-US" sz="1600" b="1" u="none" strike="noStrike" baseline="0" dirty="0" smtClean="0">
                          <a:effectLst/>
                        </a:rPr>
                        <a:t> Long Island, Stony Brook University</a:t>
                      </a:r>
                      <a:endParaRPr lang="en-US" sz="1600" b="1" u="none" strike="noStrike" dirty="0" smtClean="0">
                        <a:effectLst/>
                      </a:endParaRPr>
                    </a:p>
                    <a:p>
                      <a:pPr algn="ctr" fontAlgn="b"/>
                      <a:r>
                        <a:rPr lang="en-US" sz="1600" u="none" strike="noStrike" dirty="0" smtClean="0">
                          <a:effectLst/>
                        </a:rPr>
                        <a:t>Five-year </a:t>
                      </a:r>
                      <a:r>
                        <a:rPr lang="en-US" sz="1600" u="none" strike="noStrike" dirty="0">
                          <a:effectLst/>
                        </a:rPr>
                        <a:t>(2015-2020) public health initiative to reduce major risk factors of obesity, diabetes, and other chronic diseases in high-need school districts and associated communities statewide. Goal: to implement </a:t>
                      </a:r>
                      <a:r>
                        <a:rPr lang="en-US" sz="1600" u="none" strike="noStrike" dirty="0" err="1">
                          <a:effectLst/>
                        </a:rPr>
                        <a:t>mutli</a:t>
                      </a:r>
                      <a:r>
                        <a:rPr lang="en-US" sz="1600" u="none" strike="noStrike" dirty="0">
                          <a:effectLst/>
                        </a:rPr>
                        <a:t>-component evidence-based policies, place-based strategies, and promising practices to increase demand for and access to healthy, affordable foods and opportunities for daily physical activity. </a:t>
                      </a:r>
                      <a:endParaRPr lang="en-US" sz="1600" b="0" i="0" u="none" strike="noStrike" dirty="0">
                        <a:solidFill>
                          <a:srgbClr val="000000"/>
                        </a:solidFill>
                        <a:effectLst/>
                        <a:latin typeface="Arial"/>
                      </a:endParaRPr>
                    </a:p>
                  </a:txBody>
                  <a:tcPr marL="7115" marR="7115" marT="7115" marB="0" anchor="b"/>
                </a:tc>
                <a:tc>
                  <a:txBody>
                    <a:bodyPr/>
                    <a:lstStyle/>
                    <a:p>
                      <a:pPr algn="ctr" fontAlgn="b"/>
                      <a:r>
                        <a:rPr lang="en-US" sz="1600" b="1" u="none" strike="noStrike" dirty="0" smtClean="0">
                          <a:effectLst/>
                        </a:rPr>
                        <a:t>Grant Partners:</a:t>
                      </a:r>
                      <a:r>
                        <a:rPr lang="en-US" sz="1600" b="1" u="none" strike="noStrike" baseline="0" dirty="0" smtClean="0">
                          <a:effectLst/>
                        </a:rPr>
                        <a:t> Cornell Cooperative Extension (Nassau and Suffolk), Family Residences and Essential Enterprises (FREE) </a:t>
                      </a:r>
                    </a:p>
                    <a:p>
                      <a:pPr algn="ctr" fontAlgn="b"/>
                      <a:r>
                        <a:rPr lang="en-US" sz="1600" u="none" strike="noStrike" dirty="0" smtClean="0">
                          <a:effectLst/>
                        </a:rPr>
                        <a:t>Five-year </a:t>
                      </a:r>
                      <a:r>
                        <a:rPr lang="en-US" sz="1600" u="none" strike="noStrike" dirty="0">
                          <a:effectLst/>
                        </a:rPr>
                        <a:t>(2014-2019)community-based nutrition education and obesity prevention program to reduce major risk factors of obesity, diabetes, and other chronic diseases in high-need school districts and associated communities statewide. SNAP-Ed ESNY utilizes a variety of hands-on education strategies in the community and partnering agencies. Goal; to implement comprehensive multi layered evidence based strategies : improve the likelihood that persons eligible for SNAP will make healthy food choices within a limited budget and choose physically active lifestyles consistent with the current Dietary Guidelines for Americans and the associated USDA Food Guidance System, </a:t>
                      </a:r>
                      <a:r>
                        <a:rPr lang="en-US" sz="1600" u="none" strike="noStrike" dirty="0" err="1">
                          <a:effectLst/>
                        </a:rPr>
                        <a:t>MyPlate</a:t>
                      </a:r>
                      <a:r>
                        <a:rPr lang="en-US" sz="1600" u="none" strike="noStrike" dirty="0">
                          <a:effectLst/>
                        </a:rPr>
                        <a:t>.  </a:t>
                      </a:r>
                      <a:endParaRPr lang="en-US" sz="1600" b="0" i="0" u="none" strike="noStrike" dirty="0">
                        <a:solidFill>
                          <a:srgbClr val="000000"/>
                        </a:solidFill>
                        <a:effectLst/>
                        <a:latin typeface="Arial"/>
                      </a:endParaRPr>
                    </a:p>
                  </a:txBody>
                  <a:tcPr marL="7115" marR="7115" marT="7115" marB="0" anchor="b"/>
                </a:tc>
              </a:tr>
              <a:tr h="1463120">
                <a:tc>
                  <a:txBody>
                    <a:bodyPr/>
                    <a:lstStyle/>
                    <a:p>
                      <a:pPr algn="ctr" fontAlgn="b"/>
                      <a:r>
                        <a:rPr lang="en-US" sz="1100" u="none" strike="noStrike">
                          <a:effectLst/>
                        </a:rPr>
                        <a:t>Target</a:t>
                      </a:r>
                      <a:endParaRPr lang="en-US" sz="1100" b="1" i="0" u="none" strike="noStrike">
                        <a:solidFill>
                          <a:srgbClr val="000000"/>
                        </a:solidFill>
                        <a:effectLst/>
                        <a:latin typeface="Arial"/>
                      </a:endParaRPr>
                    </a:p>
                  </a:txBody>
                  <a:tcPr marL="7115" marR="7115" marT="7115" marB="0" vert="vert270" anchor="b"/>
                </a:tc>
                <a:tc>
                  <a:txBody>
                    <a:bodyPr/>
                    <a:lstStyle/>
                    <a:p>
                      <a:pPr algn="ctr" fontAlgn="b"/>
                      <a:r>
                        <a:rPr lang="en-US" sz="1600" u="none" strike="noStrike" dirty="0">
                          <a:effectLst/>
                        </a:rPr>
                        <a:t>Targeted communities: Brentwood, Central Islip, Southampton/</a:t>
                      </a:r>
                      <a:r>
                        <a:rPr lang="en-US" sz="1600" u="none" strike="noStrike" dirty="0" err="1">
                          <a:effectLst/>
                        </a:rPr>
                        <a:t>Shinnecock</a:t>
                      </a:r>
                      <a:r>
                        <a:rPr lang="en-US" sz="1600" u="none" strike="noStrike" dirty="0">
                          <a:effectLst/>
                        </a:rPr>
                        <a:t> Indian Nation, Wyandanch and Roosevelt</a:t>
                      </a:r>
                      <a:endParaRPr lang="en-US" sz="1600" b="0" i="0" u="none" strike="noStrike" dirty="0">
                        <a:solidFill>
                          <a:srgbClr val="000000"/>
                        </a:solidFill>
                        <a:effectLst/>
                        <a:latin typeface="Arial"/>
                      </a:endParaRPr>
                    </a:p>
                  </a:txBody>
                  <a:tcPr marL="7115" marR="7115" marT="7115" marB="0" anchor="b"/>
                </a:tc>
                <a:tc>
                  <a:txBody>
                    <a:bodyPr/>
                    <a:lstStyle/>
                    <a:p>
                      <a:pPr algn="ctr" fontAlgn="b"/>
                      <a:r>
                        <a:rPr lang="en-US" sz="1600" u="none" strike="noStrike" dirty="0">
                          <a:effectLst/>
                        </a:rPr>
                        <a:t> Suffolk  and Targeted communities: in Nassau Roosevelt                                                                                       Uniondale, Glen Cove, Hempstead, Freeport, </a:t>
                      </a:r>
                      <a:endParaRPr lang="en-US" sz="1600" b="0" i="0" u="none" strike="noStrike" dirty="0">
                        <a:solidFill>
                          <a:srgbClr val="000000"/>
                        </a:solidFill>
                        <a:effectLst/>
                        <a:latin typeface="Arial"/>
                      </a:endParaRPr>
                    </a:p>
                  </a:txBody>
                  <a:tcPr marL="7115" marR="7115" marT="7115" marB="0" anchor="b"/>
                </a:tc>
              </a:tr>
            </a:tbl>
          </a:graphicData>
        </a:graphic>
      </p:graphicFrame>
    </p:spTree>
    <p:extLst>
      <p:ext uri="{BB962C8B-B14F-4D97-AF65-F5344CB8AC3E}">
        <p14:creationId xmlns:p14="http://schemas.microsoft.com/office/powerpoint/2010/main" val="15134031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2"/>
          </a:xfrm>
        </p:spPr>
        <p:txBody>
          <a:bodyPr/>
          <a:lstStyle/>
          <a:p>
            <a:r>
              <a:rPr lang="en-US" dirty="0" smtClean="0"/>
              <a:t>Partnership Google Poll</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8200" y="927100"/>
            <a:ext cx="4953000" cy="57434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76915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Healthiest Cities and Counties Prize</a:t>
            </a:r>
            <a:endParaRPr lang="en-US" dirty="0"/>
          </a:p>
        </p:txBody>
      </p:sp>
      <p:sp>
        <p:nvSpPr>
          <p:cNvPr id="3" name="Content Placeholder 2"/>
          <p:cNvSpPr>
            <a:spLocks noGrp="1"/>
          </p:cNvSpPr>
          <p:nvPr>
            <p:ph idx="1"/>
          </p:nvPr>
        </p:nvSpPr>
        <p:spPr>
          <a:xfrm>
            <a:off x="457200" y="1447800"/>
            <a:ext cx="8229600" cy="4525963"/>
          </a:xfrm>
        </p:spPr>
        <p:txBody>
          <a:bodyPr>
            <a:normAutofit fontScale="77500" lnSpcReduction="20000"/>
          </a:bodyPr>
          <a:lstStyle/>
          <a:p>
            <a:pPr marL="514350" indent="-514350">
              <a:buFont typeface="+mj-lt"/>
              <a:buAutoNum type="arabicPeriod"/>
            </a:pPr>
            <a:r>
              <a:rPr lang="en-US" dirty="0" smtClean="0"/>
              <a:t>How does the project address </a:t>
            </a:r>
            <a:r>
              <a:rPr lang="en-US" b="1" i="1" dirty="0" smtClean="0">
                <a:effectLst>
                  <a:outerShdw blurRad="38100" dist="38100" dir="2700000" algn="tl">
                    <a:srgbClr val="000000">
                      <a:alpha val="43137"/>
                    </a:srgbClr>
                  </a:outerShdw>
                </a:effectLst>
              </a:rPr>
              <a:t>population health</a:t>
            </a:r>
            <a:r>
              <a:rPr lang="en-US" dirty="0" smtClean="0"/>
              <a:t> and </a:t>
            </a:r>
            <a:r>
              <a:rPr lang="en-US" b="1" i="1" dirty="0" smtClean="0">
                <a:effectLst>
                  <a:outerShdw blurRad="38100" dist="38100" dir="2700000" algn="tl">
                    <a:srgbClr val="000000">
                      <a:alpha val="43137"/>
                    </a:srgbClr>
                  </a:outerShdw>
                </a:effectLst>
              </a:rPr>
              <a:t>health equity</a:t>
            </a:r>
            <a:r>
              <a:rPr lang="en-US" dirty="0" smtClean="0"/>
              <a:t> in target communities?</a:t>
            </a:r>
          </a:p>
          <a:p>
            <a:pPr marL="514350" indent="-514350">
              <a:buFont typeface="+mj-lt"/>
              <a:buAutoNum type="arabicPeriod"/>
            </a:pPr>
            <a:r>
              <a:rPr lang="en-US" dirty="0" smtClean="0"/>
              <a:t>What </a:t>
            </a:r>
            <a:r>
              <a:rPr lang="en-US" b="1" i="1" dirty="0" smtClean="0">
                <a:effectLst>
                  <a:outerShdw blurRad="38100" dist="38100" dir="2700000" algn="tl">
                    <a:srgbClr val="000000">
                      <a:alpha val="43137"/>
                    </a:srgbClr>
                  </a:outerShdw>
                </a:effectLst>
              </a:rPr>
              <a:t>cross-sector collaborations </a:t>
            </a:r>
            <a:r>
              <a:rPr lang="en-US" dirty="0" smtClean="0"/>
              <a:t>will be used to establish or build upon between health and other sectors?</a:t>
            </a:r>
          </a:p>
          <a:p>
            <a:pPr marL="514350" indent="-514350">
              <a:buFont typeface="+mj-lt"/>
              <a:buAutoNum type="arabicPeriod"/>
            </a:pPr>
            <a:r>
              <a:rPr lang="en-US" dirty="0" smtClean="0"/>
              <a:t>What </a:t>
            </a:r>
            <a:r>
              <a:rPr lang="en-US" b="1" i="1" dirty="0" smtClean="0">
                <a:effectLst>
                  <a:outerShdw blurRad="38100" dist="38100" dir="2700000" algn="tl">
                    <a:srgbClr val="000000">
                      <a:alpha val="43137"/>
                    </a:srgbClr>
                  </a:outerShdw>
                </a:effectLst>
              </a:rPr>
              <a:t>measures</a:t>
            </a:r>
            <a:r>
              <a:rPr lang="en-US" dirty="0" smtClean="0"/>
              <a:t> will the cross-sector team use to evaluate the changes?</a:t>
            </a:r>
          </a:p>
          <a:p>
            <a:pPr marL="514350" indent="-514350">
              <a:buFont typeface="+mj-lt"/>
              <a:buAutoNum type="arabicPeriod"/>
            </a:pPr>
            <a:r>
              <a:rPr lang="en-US" dirty="0" smtClean="0"/>
              <a:t>Is the project </a:t>
            </a:r>
            <a:r>
              <a:rPr lang="en-US" b="1" i="1" dirty="0" smtClean="0">
                <a:effectLst>
                  <a:outerShdw blurRad="38100" dist="38100" dir="2700000" algn="tl">
                    <a:srgbClr val="000000">
                      <a:alpha val="43137"/>
                    </a:srgbClr>
                  </a:outerShdw>
                </a:effectLst>
              </a:rPr>
              <a:t>replicable and sustainable?</a:t>
            </a:r>
          </a:p>
          <a:p>
            <a:pPr marL="514350" indent="-514350">
              <a:buFont typeface="+mj-lt"/>
              <a:buAutoNum type="arabicPeriod"/>
            </a:pPr>
            <a:r>
              <a:rPr lang="en-US" dirty="0" smtClean="0"/>
              <a:t>What </a:t>
            </a:r>
            <a:r>
              <a:rPr lang="en-US" b="1" i="1" dirty="0" smtClean="0">
                <a:effectLst>
                  <a:outerShdw blurRad="38100" dist="38100" dir="2700000" algn="tl">
                    <a:srgbClr val="000000">
                      <a:alpha val="43137"/>
                    </a:srgbClr>
                  </a:outerShdw>
                </a:effectLst>
              </a:rPr>
              <a:t>evidence based practices </a:t>
            </a:r>
            <a:r>
              <a:rPr lang="en-US" dirty="0" smtClean="0"/>
              <a:t>are part of the project, program or policy being proposed which will lead to positive changes in health and health equity in the community by the end the challenge?</a:t>
            </a:r>
          </a:p>
          <a:p>
            <a:pPr marL="514350" indent="-514350">
              <a:buFont typeface="+mj-lt"/>
              <a:buAutoNum type="arabicPeriod"/>
            </a:pPr>
            <a:r>
              <a:rPr lang="en-US" dirty="0" smtClean="0"/>
              <a:t>How will </a:t>
            </a:r>
            <a:r>
              <a:rPr lang="en-US" b="1" i="1" dirty="0" smtClean="0">
                <a:effectLst>
                  <a:outerShdw blurRad="38100" dist="38100" dir="2700000" algn="tl">
                    <a:srgbClr val="000000">
                      <a:alpha val="43137"/>
                    </a:srgbClr>
                  </a:outerShdw>
                </a:effectLst>
              </a:rPr>
              <a:t>information be shared</a:t>
            </a:r>
            <a:r>
              <a:rPr lang="en-US" dirty="0" smtClean="0"/>
              <a:t> about the project, program or policy to the community and beyond?</a:t>
            </a:r>
            <a:endParaRPr lang="en-US" dirty="0"/>
          </a:p>
        </p:txBody>
      </p:sp>
    </p:spTree>
    <p:extLst>
      <p:ext uri="{BB962C8B-B14F-4D97-AF65-F5344CB8AC3E}">
        <p14:creationId xmlns:p14="http://schemas.microsoft.com/office/powerpoint/2010/main" val="7559349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Cultural Competency/Health Literacy Workgroup</a:t>
            </a:r>
            <a:endParaRPr lang="en-US" dirty="0"/>
          </a:p>
        </p:txBody>
      </p:sp>
      <p:sp>
        <p:nvSpPr>
          <p:cNvPr id="3" name="Content Placeholder 2"/>
          <p:cNvSpPr>
            <a:spLocks noGrp="1"/>
          </p:cNvSpPr>
          <p:nvPr>
            <p:ph idx="1"/>
          </p:nvPr>
        </p:nvSpPr>
        <p:spPr/>
        <p:txBody>
          <a:bodyPr/>
          <a:lstStyle/>
          <a:p>
            <a:r>
              <a:rPr lang="en-US" dirty="0" smtClean="0"/>
              <a:t>RFP </a:t>
            </a:r>
            <a:r>
              <a:rPr lang="en-US" dirty="0" smtClean="0"/>
              <a:t>for Vendors-Responses being reviewed</a:t>
            </a:r>
          </a:p>
          <a:p>
            <a:r>
              <a:rPr lang="en-US" dirty="0" smtClean="0"/>
              <a:t>Annette Johnson-NYS Office of Minority Health </a:t>
            </a:r>
            <a:endParaRPr lang="en-US" dirty="0"/>
          </a:p>
        </p:txBody>
      </p:sp>
    </p:spTree>
    <p:extLst>
      <p:ext uri="{BB962C8B-B14F-4D97-AF65-F5344CB8AC3E}">
        <p14:creationId xmlns:p14="http://schemas.microsoft.com/office/powerpoint/2010/main" val="1261001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PHIP Grant </a:t>
            </a:r>
            <a:r>
              <a:rPr lang="en-US" dirty="0" smtClean="0"/>
              <a:t>Updates</a:t>
            </a:r>
            <a:endParaRPr lang="en-US" dirty="0"/>
          </a:p>
        </p:txBody>
      </p:sp>
      <p:sp>
        <p:nvSpPr>
          <p:cNvPr id="3" name="Content Placeholder 2"/>
          <p:cNvSpPr>
            <a:spLocks noGrp="1"/>
          </p:cNvSpPr>
          <p:nvPr>
            <p:ph idx="1"/>
          </p:nvPr>
        </p:nvSpPr>
        <p:spPr/>
        <p:txBody>
          <a:bodyPr/>
          <a:lstStyle/>
          <a:p>
            <a:r>
              <a:rPr lang="en-US" dirty="0" smtClean="0"/>
              <a:t>PHIP 3</a:t>
            </a:r>
            <a:r>
              <a:rPr lang="en-US" baseline="30000" dirty="0" smtClean="0"/>
              <a:t>rd</a:t>
            </a:r>
            <a:r>
              <a:rPr lang="en-US" dirty="0" smtClean="0"/>
              <a:t> Year Budget Planning</a:t>
            </a:r>
          </a:p>
          <a:p>
            <a:r>
              <a:rPr lang="en-US" dirty="0" smtClean="0"/>
              <a:t>Asthma Coalition of LI Quarterly Meeting Recap</a:t>
            </a:r>
          </a:p>
          <a:p>
            <a:r>
              <a:rPr lang="en-US" dirty="0" smtClean="0"/>
              <a:t>Healthy Homes </a:t>
            </a:r>
            <a:r>
              <a:rPr lang="en-US" dirty="0" smtClean="0"/>
              <a:t>Pilot-CDCI</a:t>
            </a:r>
          </a:p>
          <a:p>
            <a:r>
              <a:rPr lang="en-US" dirty="0" smtClean="0"/>
              <a:t>Get Your Tail on the Trail, St. Luke’s University Health Network (PA)</a:t>
            </a:r>
            <a:endParaRPr lang="en-US" dirty="0"/>
          </a:p>
        </p:txBody>
      </p:sp>
    </p:spTree>
    <p:extLst>
      <p:ext uri="{BB962C8B-B14F-4D97-AF65-F5344CB8AC3E}">
        <p14:creationId xmlns:p14="http://schemas.microsoft.com/office/powerpoint/2010/main" val="11068292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Workgroup</a:t>
            </a:r>
            <a:endParaRPr lang="en-US" dirty="0"/>
          </a:p>
        </p:txBody>
      </p:sp>
      <p:sp>
        <p:nvSpPr>
          <p:cNvPr id="3" name="Content Placeholder 2"/>
          <p:cNvSpPr>
            <a:spLocks noGrp="1"/>
          </p:cNvSpPr>
          <p:nvPr>
            <p:ph idx="1"/>
          </p:nvPr>
        </p:nvSpPr>
        <p:spPr>
          <a:xfrm>
            <a:off x="457200" y="1600201"/>
            <a:ext cx="8229600" cy="4267200"/>
          </a:xfrm>
        </p:spPr>
        <p:txBody>
          <a:bodyPr>
            <a:normAutofit/>
          </a:bodyPr>
          <a:lstStyle/>
          <a:p>
            <a:r>
              <a:rPr lang="en-US" dirty="0" smtClean="0"/>
              <a:t>Sub-County Health Data Report for County Rankings-Related Measures 2016</a:t>
            </a:r>
          </a:p>
          <a:p>
            <a:r>
              <a:rPr lang="en-US" dirty="0" smtClean="0"/>
              <a:t>Community Member Survey-Second Analysis</a:t>
            </a:r>
          </a:p>
          <a:p>
            <a:r>
              <a:rPr lang="en-US" dirty="0" smtClean="0"/>
              <a:t>PHIP-Specific Community Health Assessment Template for Hospitals and Counties</a:t>
            </a:r>
          </a:p>
          <a:p>
            <a:r>
              <a:rPr lang="en-US" dirty="0" smtClean="0"/>
              <a:t>Status of County Data Reports and Vital Statistics</a:t>
            </a:r>
          </a:p>
          <a:p>
            <a:pPr marL="457200" lvl="1" indent="0">
              <a:buNone/>
            </a:pPr>
            <a:endParaRPr lang="en-US" dirty="0" smtClean="0"/>
          </a:p>
        </p:txBody>
      </p:sp>
    </p:spTree>
    <p:extLst>
      <p:ext uri="{BB962C8B-B14F-4D97-AF65-F5344CB8AC3E}">
        <p14:creationId xmlns:p14="http://schemas.microsoft.com/office/powerpoint/2010/main" val="16298540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Workgroup Continued..</a:t>
            </a:r>
            <a:endParaRPr lang="en-US" dirty="0"/>
          </a:p>
        </p:txBody>
      </p:sp>
      <p:sp>
        <p:nvSpPr>
          <p:cNvPr id="3" name="Content Placeholder 2"/>
          <p:cNvSpPr>
            <a:spLocks noGrp="1"/>
          </p:cNvSpPr>
          <p:nvPr>
            <p:ph idx="1"/>
          </p:nvPr>
        </p:nvSpPr>
        <p:spPr>
          <a:xfrm>
            <a:off x="457200" y="1600201"/>
            <a:ext cx="8229600" cy="4267200"/>
          </a:xfrm>
        </p:spPr>
        <p:txBody>
          <a:bodyPr>
            <a:normAutofit/>
          </a:bodyPr>
          <a:lstStyle/>
          <a:p>
            <a:r>
              <a:rPr lang="en-US" dirty="0" smtClean="0"/>
              <a:t>Wellness Portal and Complementary Training Session for Wellness Survey Use</a:t>
            </a:r>
          </a:p>
          <a:p>
            <a:r>
              <a:rPr lang="en-US" dirty="0" smtClean="0"/>
              <a:t>Suffolk Care Collaborative Partnership</a:t>
            </a:r>
          </a:p>
          <a:p>
            <a:r>
              <a:rPr lang="en-US" dirty="0" smtClean="0"/>
              <a:t>Cancer Data</a:t>
            </a:r>
            <a:endParaRPr lang="en-US" dirty="0"/>
          </a:p>
        </p:txBody>
      </p:sp>
    </p:spTree>
    <p:extLst>
      <p:ext uri="{BB962C8B-B14F-4D97-AF65-F5344CB8AC3E}">
        <p14:creationId xmlns:p14="http://schemas.microsoft.com/office/powerpoint/2010/main" val="30466698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362200"/>
            <a:ext cx="8229600" cy="1143000"/>
          </a:xfrm>
        </p:spPr>
        <p:txBody>
          <a:bodyPr/>
          <a:lstStyle/>
          <a:p>
            <a:r>
              <a:rPr lang="en-US" dirty="0" smtClean="0"/>
              <a:t>Questions/Feedback?</a:t>
            </a:r>
            <a:endParaRPr lang="en-US" dirty="0"/>
          </a:p>
        </p:txBody>
      </p:sp>
    </p:spTree>
    <p:extLst>
      <p:ext uri="{BB962C8B-B14F-4D97-AF65-F5344CB8AC3E}">
        <p14:creationId xmlns:p14="http://schemas.microsoft.com/office/powerpoint/2010/main" val="25796130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Upcoming Meetings</a:t>
            </a:r>
            <a:endParaRPr lang="en-US" dirty="0"/>
          </a:p>
        </p:txBody>
      </p:sp>
      <p:sp>
        <p:nvSpPr>
          <p:cNvPr id="3" name="Content Placeholder 2"/>
          <p:cNvSpPr>
            <a:spLocks noGrp="1"/>
          </p:cNvSpPr>
          <p:nvPr>
            <p:ph idx="1"/>
          </p:nvPr>
        </p:nvSpPr>
        <p:spPr/>
        <p:txBody>
          <a:bodyPr/>
          <a:lstStyle/>
          <a:p>
            <a:r>
              <a:rPr lang="en-US" dirty="0" smtClean="0"/>
              <a:t>August </a:t>
            </a:r>
            <a:r>
              <a:rPr lang="en-US" dirty="0" smtClean="0"/>
              <a:t>11, 2016: </a:t>
            </a:r>
            <a:r>
              <a:rPr lang="en-US" dirty="0" smtClean="0"/>
              <a:t>9:30-11:30am</a:t>
            </a:r>
          </a:p>
          <a:p>
            <a:r>
              <a:rPr lang="en-US" dirty="0" smtClean="0"/>
              <a:t>September 14, 2016: 2:30-4:30pm</a:t>
            </a:r>
          </a:p>
          <a:p>
            <a:r>
              <a:rPr lang="en-US" dirty="0" smtClean="0"/>
              <a:t>October 13, 2016: 9:30-11:30am</a:t>
            </a:r>
            <a:endParaRPr lang="en-US" dirty="0" smtClean="0"/>
          </a:p>
        </p:txBody>
      </p:sp>
    </p:spTree>
    <p:extLst>
      <p:ext uri="{BB962C8B-B14F-4D97-AF65-F5344CB8AC3E}">
        <p14:creationId xmlns:p14="http://schemas.microsoft.com/office/powerpoint/2010/main" val="7626916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DSRIP Performing Provider System Partnerships</a:t>
            </a:r>
            <a:endParaRPr lang="en-US" dirty="0"/>
          </a:p>
        </p:txBody>
      </p:sp>
      <p:sp>
        <p:nvSpPr>
          <p:cNvPr id="3" name="Content Placeholder 2"/>
          <p:cNvSpPr>
            <a:spLocks noGrp="1"/>
          </p:cNvSpPr>
          <p:nvPr>
            <p:ph idx="1"/>
          </p:nvPr>
        </p:nvSpPr>
        <p:spPr/>
        <p:txBody>
          <a:bodyPr/>
          <a:lstStyle/>
          <a:p>
            <a:r>
              <a:rPr lang="en-US" dirty="0" smtClean="0"/>
              <a:t>PPS Updates</a:t>
            </a:r>
          </a:p>
          <a:p>
            <a:r>
              <a:rPr lang="en-US" dirty="0" smtClean="0"/>
              <a:t>NQP PAC meeting 6/15/16: Increase Community Awareness of Alternatives to ED Use</a:t>
            </a:r>
          </a:p>
          <a:p>
            <a:r>
              <a:rPr lang="en-US" dirty="0" smtClean="0"/>
              <a:t>CBO Summit Advisory Meeting 6/16/16 Recap</a:t>
            </a:r>
          </a:p>
          <a:p>
            <a:pPr marL="457200" lvl="1" indent="0">
              <a:buNone/>
            </a:pPr>
            <a:endParaRPr lang="en-US" dirty="0" smtClean="0"/>
          </a:p>
        </p:txBody>
      </p:sp>
    </p:spTree>
    <p:extLst>
      <p:ext uri="{BB962C8B-B14F-4D97-AF65-F5344CB8AC3E}">
        <p14:creationId xmlns:p14="http://schemas.microsoft.com/office/powerpoint/2010/main" val="25568777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Growth of LIHC Membership</a:t>
            </a:r>
            <a:endParaRPr lang="en-US" dirty="0"/>
          </a:p>
        </p:txBody>
      </p:sp>
      <p:sp>
        <p:nvSpPr>
          <p:cNvPr id="3" name="Content Placeholder 2"/>
          <p:cNvSpPr>
            <a:spLocks noGrp="1"/>
          </p:cNvSpPr>
          <p:nvPr>
            <p:ph idx="1"/>
          </p:nvPr>
        </p:nvSpPr>
        <p:spPr/>
        <p:txBody>
          <a:bodyPr/>
          <a:lstStyle/>
          <a:p>
            <a:r>
              <a:rPr lang="en-US" dirty="0" smtClean="0"/>
              <a:t>Membership</a:t>
            </a:r>
          </a:p>
          <a:p>
            <a:r>
              <a:rPr lang="en-US" dirty="0" smtClean="0"/>
              <a:t>NYS DOH Healthy Resources</a:t>
            </a:r>
          </a:p>
          <a:p>
            <a:r>
              <a:rPr lang="en-US" dirty="0" smtClean="0"/>
              <a:t>Networking Event Blast VS. LIHC Calendar</a:t>
            </a:r>
          </a:p>
          <a:p>
            <a:pPr lvl="1"/>
            <a:r>
              <a:rPr lang="en-US" dirty="0" smtClean="0"/>
              <a:t>Networking Event Blast: To promote member fundraising or networking events</a:t>
            </a:r>
          </a:p>
          <a:p>
            <a:pPr lvl="1"/>
            <a:r>
              <a:rPr lang="en-US" dirty="0" smtClean="0"/>
              <a:t>LIHC Calendar: Those events focused on learning about health resources or participating in healthy activities</a:t>
            </a:r>
            <a:endParaRPr lang="en-US" dirty="0"/>
          </a:p>
        </p:txBody>
      </p:sp>
    </p:spTree>
    <p:extLst>
      <p:ext uri="{BB962C8B-B14F-4D97-AF65-F5344CB8AC3E}">
        <p14:creationId xmlns:p14="http://schemas.microsoft.com/office/powerpoint/2010/main" val="40475810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LIHC Website, Portal and Social Media</a:t>
            </a:r>
            <a:endParaRPr lang="en-US" dirty="0"/>
          </a:p>
        </p:txBody>
      </p:sp>
      <p:sp>
        <p:nvSpPr>
          <p:cNvPr id="3" name="Content Placeholder 2"/>
          <p:cNvSpPr>
            <a:spLocks noGrp="1"/>
          </p:cNvSpPr>
          <p:nvPr>
            <p:ph idx="1"/>
          </p:nvPr>
        </p:nvSpPr>
        <p:spPr>
          <a:xfrm>
            <a:off x="457200" y="4038600"/>
            <a:ext cx="8229600" cy="1752600"/>
          </a:xfrm>
        </p:spPr>
        <p:txBody>
          <a:bodyPr>
            <a:normAutofit/>
          </a:bodyPr>
          <a:lstStyle/>
          <a:p>
            <a:r>
              <a:rPr lang="en-US" sz="2400" dirty="0" smtClean="0"/>
              <a:t>Social Media Engagement Report</a:t>
            </a:r>
          </a:p>
          <a:p>
            <a:r>
              <a:rPr lang="en-US" sz="2400" dirty="0"/>
              <a:t>Toolkit for Promotion of </a:t>
            </a:r>
            <a:r>
              <a:rPr lang="en-US" sz="2400" dirty="0" smtClean="0"/>
              <a:t>Website</a:t>
            </a:r>
          </a:p>
          <a:p>
            <a:r>
              <a:rPr lang="en-US" sz="2400" dirty="0"/>
              <a:t>Outreach Assessment </a:t>
            </a:r>
            <a:r>
              <a:rPr lang="en-US" sz="2400" dirty="0" smtClean="0"/>
              <a:t>Activity</a:t>
            </a:r>
            <a:endParaRPr lang="en-US" sz="2400" dirty="0"/>
          </a:p>
          <a:p>
            <a:endParaRPr lang="en-US"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142999"/>
            <a:ext cx="5257800" cy="2749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73601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dirty="0" smtClean="0"/>
              <a:t>	</a:t>
            </a:r>
            <a:r>
              <a:rPr lang="en-US" sz="3600" dirty="0" smtClean="0">
                <a:solidFill>
                  <a:srgbClr val="9DCCD8"/>
                </a:solidFill>
              </a:rPr>
              <a:t>Facebook</a:t>
            </a:r>
            <a:endParaRPr lang="en-US" dirty="0">
              <a:solidFill>
                <a:srgbClr val="9DCCD8"/>
              </a:solidFill>
            </a:endParaRPr>
          </a:p>
        </p:txBody>
      </p:sp>
      <p:sp>
        <p:nvSpPr>
          <p:cNvPr id="3" name="Content Placeholder 2"/>
          <p:cNvSpPr>
            <a:spLocks noGrp="1"/>
          </p:cNvSpPr>
          <p:nvPr>
            <p:ph idx="1"/>
          </p:nvPr>
        </p:nvSpPr>
        <p:spPr>
          <a:xfrm>
            <a:off x="233921" y="4827734"/>
            <a:ext cx="4787993" cy="1636321"/>
          </a:xfrm>
        </p:spPr>
        <p:txBody>
          <a:bodyPr numCol="2">
            <a:noAutofit/>
          </a:bodyPr>
          <a:lstStyle/>
          <a:p>
            <a:pPr marL="0" indent="0">
              <a:buNone/>
            </a:pPr>
            <a:r>
              <a:rPr lang="en-US" sz="1800" dirty="0" smtClean="0"/>
              <a:t>Total </a:t>
            </a:r>
            <a:r>
              <a:rPr lang="en-US" sz="1800" dirty="0"/>
              <a:t>likes: </a:t>
            </a:r>
            <a:r>
              <a:rPr lang="en-US" sz="1800" dirty="0" smtClean="0"/>
              <a:t>152</a:t>
            </a:r>
          </a:p>
          <a:p>
            <a:pPr marL="0" indent="0">
              <a:buNone/>
            </a:pPr>
            <a:r>
              <a:rPr lang="en-US" sz="1800" dirty="0" smtClean="0"/>
              <a:t>Net </a:t>
            </a:r>
            <a:r>
              <a:rPr lang="en-US" sz="1800" dirty="0"/>
              <a:t>likes: </a:t>
            </a:r>
            <a:r>
              <a:rPr lang="en-US" sz="1800" dirty="0" smtClean="0"/>
              <a:t>42</a:t>
            </a:r>
          </a:p>
          <a:p>
            <a:pPr lvl="1"/>
            <a:r>
              <a:rPr lang="en-US" sz="1800" dirty="0" smtClean="0"/>
              <a:t>Organic</a:t>
            </a:r>
            <a:r>
              <a:rPr lang="en-US" sz="1800" dirty="0"/>
              <a:t>:  </a:t>
            </a:r>
            <a:r>
              <a:rPr lang="en-US" sz="1800" dirty="0" smtClean="0"/>
              <a:t>41</a:t>
            </a:r>
            <a:endParaRPr lang="en-US" sz="1800" dirty="0"/>
          </a:p>
          <a:p>
            <a:pPr lvl="1"/>
            <a:r>
              <a:rPr lang="en-US" sz="1800" dirty="0" smtClean="0"/>
              <a:t>Boosted likes: 3</a:t>
            </a:r>
            <a:endParaRPr lang="en-US" sz="1800" dirty="0"/>
          </a:p>
          <a:p>
            <a:pPr marL="0" indent="0">
              <a:buNone/>
            </a:pPr>
            <a:endParaRPr lang="en-US" sz="1800" dirty="0" smtClean="0"/>
          </a:p>
          <a:p>
            <a:pPr marL="0" indent="0">
              <a:buNone/>
            </a:pPr>
            <a:endParaRPr lang="en-US" sz="1800" dirty="0" smtClean="0"/>
          </a:p>
          <a:p>
            <a:pPr marL="0" indent="0">
              <a:buNone/>
            </a:pPr>
            <a:endParaRPr lang="en-US" sz="1800" dirty="0"/>
          </a:p>
          <a:p>
            <a:pPr marL="0" indent="0">
              <a:buNone/>
            </a:pPr>
            <a:r>
              <a:rPr lang="en-US" sz="1800" dirty="0" smtClean="0"/>
              <a:t>Total </a:t>
            </a:r>
            <a:r>
              <a:rPr lang="en-US" sz="1800" dirty="0"/>
              <a:t>Reach: </a:t>
            </a:r>
            <a:r>
              <a:rPr lang="en-US" sz="1800" dirty="0" smtClean="0"/>
              <a:t>15,216</a:t>
            </a:r>
            <a:endParaRPr lang="en-US" sz="1800" dirty="0"/>
          </a:p>
          <a:p>
            <a:pPr marL="0" indent="0">
              <a:buNone/>
            </a:pPr>
            <a:r>
              <a:rPr lang="en-US" sz="1800" dirty="0"/>
              <a:t>Total Engagement: 541</a:t>
            </a:r>
          </a:p>
          <a:p>
            <a:pPr marL="0" indent="0">
              <a:buNone/>
            </a:pPr>
            <a:endParaRPr lang="en-US" sz="1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2493" y="304800"/>
            <a:ext cx="760394" cy="760750"/>
          </a:xfrm>
          <a:prstGeom prst="rect">
            <a:avLst/>
          </a:prstGeom>
        </p:spPr>
      </p:pic>
      <p:sp>
        <p:nvSpPr>
          <p:cNvPr id="5" name="Rectangle 4"/>
          <p:cNvSpPr/>
          <p:nvPr/>
        </p:nvSpPr>
        <p:spPr>
          <a:xfrm>
            <a:off x="1410215" y="1295400"/>
            <a:ext cx="2323585" cy="523220"/>
          </a:xfrm>
          <a:prstGeom prst="rect">
            <a:avLst/>
          </a:prstGeom>
        </p:spPr>
        <p:txBody>
          <a:bodyPr wrap="none">
            <a:spAutoFit/>
          </a:bodyPr>
          <a:lstStyle/>
          <a:p>
            <a:r>
              <a:rPr lang="en-US" sz="2800" b="1" dirty="0" smtClean="0"/>
              <a:t>Total Posts: 18</a:t>
            </a:r>
          </a:p>
        </p:txBody>
      </p:sp>
      <p:sp>
        <p:nvSpPr>
          <p:cNvPr id="8" name="Content Placeholder 2"/>
          <p:cNvSpPr txBox="1">
            <a:spLocks/>
          </p:cNvSpPr>
          <p:nvPr/>
        </p:nvSpPr>
        <p:spPr>
          <a:xfrm>
            <a:off x="178011" y="2133600"/>
            <a:ext cx="4317789" cy="2057400"/>
          </a:xfrm>
          <a:prstGeom prst="rect">
            <a:avLst/>
          </a:prstGeom>
        </p:spPr>
        <p:txBody>
          <a:bodyPr vert="horz" lIns="91440" tIns="45720" rIns="91440" bIns="45720" numCol="2"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800" dirty="0" smtClean="0"/>
              <a:t>Total likes: 271</a:t>
            </a:r>
          </a:p>
          <a:p>
            <a:pPr marL="0" indent="0">
              <a:buFont typeface="Arial" panose="020B0604020202020204" pitchFamily="34" charset="0"/>
              <a:buNone/>
            </a:pPr>
            <a:r>
              <a:rPr lang="en-US" sz="1800" dirty="0" smtClean="0"/>
              <a:t>Net likes: </a:t>
            </a:r>
            <a:r>
              <a:rPr lang="en-US" sz="1800" dirty="0" smtClean="0">
                <a:solidFill>
                  <a:srgbClr val="FF0000"/>
                </a:solidFill>
              </a:rPr>
              <a:t>106</a:t>
            </a:r>
          </a:p>
          <a:p>
            <a:r>
              <a:rPr lang="en-US" sz="1800" dirty="0" smtClean="0"/>
              <a:t>Organic:  </a:t>
            </a:r>
            <a:r>
              <a:rPr lang="en-US" sz="1800" dirty="0" smtClean="0">
                <a:solidFill>
                  <a:srgbClr val="FF0000"/>
                </a:solidFill>
              </a:rPr>
              <a:t>53</a:t>
            </a:r>
          </a:p>
          <a:p>
            <a:r>
              <a:rPr lang="en-US" sz="1800" dirty="0" smtClean="0"/>
              <a:t>Boosted likes: </a:t>
            </a:r>
            <a:r>
              <a:rPr lang="en-US" sz="1800" dirty="0" smtClean="0">
                <a:solidFill>
                  <a:srgbClr val="FF0000"/>
                </a:solidFill>
              </a:rPr>
              <a:t>66</a:t>
            </a:r>
          </a:p>
          <a:p>
            <a:pPr marL="0" indent="0">
              <a:buFont typeface="Arial" panose="020B0604020202020204" pitchFamily="34" charset="0"/>
              <a:buNone/>
            </a:pPr>
            <a:endParaRPr lang="en-US" sz="1800" dirty="0" smtClean="0"/>
          </a:p>
          <a:p>
            <a:pPr marL="0" indent="0">
              <a:buFont typeface="Arial" panose="020B0604020202020204" pitchFamily="34" charset="0"/>
              <a:buNone/>
            </a:pPr>
            <a:endParaRPr lang="en-US" sz="1800" dirty="0" smtClean="0"/>
          </a:p>
          <a:p>
            <a:pPr marL="0" indent="0">
              <a:buFont typeface="Arial" panose="020B0604020202020204" pitchFamily="34" charset="0"/>
              <a:buNone/>
            </a:pPr>
            <a:r>
              <a:rPr lang="en-US" sz="1800" dirty="0" smtClean="0"/>
              <a:t>Total Reach: 66,000</a:t>
            </a:r>
          </a:p>
          <a:p>
            <a:r>
              <a:rPr lang="en-US" sz="1800" dirty="0" smtClean="0"/>
              <a:t>Organic: 12,467</a:t>
            </a:r>
          </a:p>
          <a:p>
            <a:r>
              <a:rPr lang="en-US" sz="1800" dirty="0" smtClean="0"/>
              <a:t>Boosted: 53,532</a:t>
            </a:r>
          </a:p>
          <a:p>
            <a:pPr marL="0" indent="0">
              <a:buFont typeface="Arial" panose="020B0604020202020204" pitchFamily="34" charset="0"/>
              <a:buNone/>
            </a:pPr>
            <a:r>
              <a:rPr lang="en-US" sz="1800" dirty="0" smtClean="0"/>
              <a:t>Total Engagement: 	2,900</a:t>
            </a:r>
          </a:p>
          <a:p>
            <a:pPr marL="0" indent="0">
              <a:buFont typeface="Arial" panose="020B0604020202020204" pitchFamily="34" charset="0"/>
              <a:buNone/>
            </a:pPr>
            <a:endParaRPr lang="en-US" sz="1800" dirty="0"/>
          </a:p>
        </p:txBody>
      </p:sp>
      <p:sp>
        <p:nvSpPr>
          <p:cNvPr id="6" name="TextBox 5"/>
          <p:cNvSpPr txBox="1"/>
          <p:nvPr/>
        </p:nvSpPr>
        <p:spPr>
          <a:xfrm>
            <a:off x="162482" y="4409704"/>
            <a:ext cx="3706079" cy="369332"/>
          </a:xfrm>
          <a:prstGeom prst="rect">
            <a:avLst/>
          </a:prstGeom>
          <a:noFill/>
        </p:spPr>
        <p:txBody>
          <a:bodyPr wrap="none" rtlCol="0">
            <a:spAutoFit/>
          </a:bodyPr>
          <a:lstStyle/>
          <a:p>
            <a:r>
              <a:rPr lang="en-US" b="1" dirty="0" smtClean="0"/>
              <a:t>FOR REFERENCE</a:t>
            </a:r>
            <a:r>
              <a:rPr lang="en-US" dirty="0" smtClean="0"/>
              <a:t>: April Facebook Stats</a:t>
            </a:r>
            <a:endParaRPr lang="en-US" dirty="0"/>
          </a:p>
        </p:txBody>
      </p:sp>
      <p:pic>
        <p:nvPicPr>
          <p:cNvPr id="7" name="Picture 2" descr="C:\Users\kwhitehe\Desktop\6-15-2016 1-15-01 PM.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9545" y="685174"/>
            <a:ext cx="4648200" cy="476134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2510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t>	</a:t>
            </a:r>
            <a:r>
              <a:rPr lang="en-US" sz="3600" dirty="0" smtClean="0">
                <a:solidFill>
                  <a:srgbClr val="9DCCD8"/>
                </a:solidFill>
              </a:rPr>
              <a:t>Twitter</a:t>
            </a:r>
            <a:endParaRPr lang="en-US" sz="3600" dirty="0">
              <a:solidFill>
                <a:srgbClr val="9DCCD8"/>
              </a:solidFill>
            </a:endParaRPr>
          </a:p>
        </p:txBody>
      </p:sp>
      <p:sp>
        <p:nvSpPr>
          <p:cNvPr id="3" name="Content Placeholder 2"/>
          <p:cNvSpPr>
            <a:spLocks noGrp="1"/>
          </p:cNvSpPr>
          <p:nvPr>
            <p:ph idx="1"/>
          </p:nvPr>
        </p:nvSpPr>
        <p:spPr>
          <a:xfrm>
            <a:off x="245554" y="2971800"/>
            <a:ext cx="4632236" cy="1249398"/>
          </a:xfrm>
        </p:spPr>
        <p:txBody>
          <a:bodyPr numCol="2">
            <a:noAutofit/>
          </a:bodyPr>
          <a:lstStyle/>
          <a:p>
            <a:pPr marL="0" indent="0">
              <a:buNone/>
            </a:pPr>
            <a:r>
              <a:rPr lang="en-US" sz="1800" dirty="0"/>
              <a:t>Total followers: </a:t>
            </a:r>
            <a:r>
              <a:rPr lang="en-US" sz="1800" dirty="0" smtClean="0"/>
              <a:t>171</a:t>
            </a:r>
            <a:endParaRPr lang="en-US" sz="1800" dirty="0"/>
          </a:p>
          <a:p>
            <a:pPr marL="0" indent="0">
              <a:buNone/>
            </a:pPr>
            <a:r>
              <a:rPr lang="en-US" sz="1800" dirty="0"/>
              <a:t>Net </a:t>
            </a:r>
            <a:r>
              <a:rPr lang="en-US" sz="1800" dirty="0" smtClean="0"/>
              <a:t>followers</a:t>
            </a:r>
            <a:r>
              <a:rPr lang="en-US" sz="1800" dirty="0"/>
              <a:t>: </a:t>
            </a:r>
            <a:r>
              <a:rPr lang="en-US" sz="1800" dirty="0" smtClean="0"/>
              <a:t>20</a:t>
            </a:r>
            <a:endParaRPr lang="en-US" sz="1800" dirty="0"/>
          </a:p>
          <a:p>
            <a:pPr marL="0" indent="0">
              <a:buNone/>
            </a:pPr>
            <a:r>
              <a:rPr lang="en-US" sz="1800" dirty="0"/>
              <a:t>Impressions: </a:t>
            </a:r>
            <a:r>
              <a:rPr lang="en-US" sz="1800" dirty="0" smtClean="0"/>
              <a:t>8,913</a:t>
            </a:r>
          </a:p>
          <a:p>
            <a:pPr marL="0" indent="0">
              <a:buNone/>
            </a:pPr>
            <a:endParaRPr lang="en-US" sz="1800" dirty="0" smtClean="0"/>
          </a:p>
          <a:p>
            <a:pPr marL="0" indent="0">
              <a:buNone/>
            </a:pPr>
            <a:r>
              <a:rPr lang="en-US" sz="1800" dirty="0" smtClean="0"/>
              <a:t>Profile visits: 447</a:t>
            </a:r>
          </a:p>
          <a:p>
            <a:pPr marL="0" indent="0">
              <a:buNone/>
            </a:pPr>
            <a:r>
              <a:rPr lang="en-US" sz="1800" dirty="0" smtClean="0"/>
              <a:t>Mentions by others: 20</a:t>
            </a:r>
          </a:p>
          <a:p>
            <a:pPr marL="0" indent="0">
              <a:buNone/>
            </a:pPr>
            <a:endParaRPr lang="en-US" sz="1800" dirty="0"/>
          </a:p>
          <a:p>
            <a:pPr marL="0" indent="0">
              <a:buNone/>
            </a:pPr>
            <a:endParaRPr lang="en-US" sz="1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27709"/>
            <a:ext cx="1504193" cy="1504193"/>
          </a:xfrm>
          <a:prstGeom prst="rect">
            <a:avLst/>
          </a:prstGeom>
        </p:spPr>
      </p:pic>
      <p:sp>
        <p:nvSpPr>
          <p:cNvPr id="5" name="Rectangle 4"/>
          <p:cNvSpPr/>
          <p:nvPr/>
        </p:nvSpPr>
        <p:spPr>
          <a:xfrm>
            <a:off x="1371600" y="1293675"/>
            <a:ext cx="2599751" cy="523220"/>
          </a:xfrm>
          <a:prstGeom prst="rect">
            <a:avLst/>
          </a:prstGeom>
        </p:spPr>
        <p:txBody>
          <a:bodyPr wrap="none">
            <a:spAutoFit/>
          </a:bodyPr>
          <a:lstStyle/>
          <a:p>
            <a:r>
              <a:rPr lang="en-US" sz="2800" b="1" dirty="0"/>
              <a:t>Total Tweets: </a:t>
            </a:r>
            <a:r>
              <a:rPr lang="en-US" sz="2800" b="1" dirty="0" smtClean="0"/>
              <a:t>38</a:t>
            </a:r>
            <a:endParaRPr lang="en-US" sz="2800" b="1" dirty="0"/>
          </a:p>
        </p:txBody>
      </p:sp>
      <p:sp>
        <p:nvSpPr>
          <p:cNvPr id="8" name="TextBox 7"/>
          <p:cNvSpPr txBox="1"/>
          <p:nvPr/>
        </p:nvSpPr>
        <p:spPr>
          <a:xfrm>
            <a:off x="152400" y="4419600"/>
            <a:ext cx="3477234" cy="369332"/>
          </a:xfrm>
          <a:prstGeom prst="rect">
            <a:avLst/>
          </a:prstGeom>
          <a:noFill/>
        </p:spPr>
        <p:txBody>
          <a:bodyPr wrap="none" rtlCol="0">
            <a:spAutoFit/>
          </a:bodyPr>
          <a:lstStyle/>
          <a:p>
            <a:r>
              <a:rPr lang="en-US" b="1" dirty="0" smtClean="0"/>
              <a:t>FOR REFERENCE</a:t>
            </a:r>
            <a:r>
              <a:rPr lang="en-US" dirty="0" smtClean="0"/>
              <a:t>: April Twitter Stats</a:t>
            </a:r>
            <a:endParaRPr lang="en-US" dirty="0"/>
          </a:p>
        </p:txBody>
      </p:sp>
      <p:sp>
        <p:nvSpPr>
          <p:cNvPr id="9" name="Content Placeholder 2"/>
          <p:cNvSpPr txBox="1">
            <a:spLocks/>
          </p:cNvSpPr>
          <p:nvPr/>
        </p:nvSpPr>
        <p:spPr>
          <a:xfrm>
            <a:off x="244564" y="4846602"/>
            <a:ext cx="4632236" cy="1249398"/>
          </a:xfrm>
          <a:prstGeom prst="rect">
            <a:avLst/>
          </a:prstGeom>
        </p:spPr>
        <p:txBody>
          <a:bodyPr vert="horz" lIns="91440" tIns="45720" rIns="91440" bIns="45720" numCol="2"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800" dirty="0" smtClean="0"/>
              <a:t>Total followers: 151</a:t>
            </a:r>
          </a:p>
          <a:p>
            <a:pPr marL="0" indent="0">
              <a:buFont typeface="Arial" panose="020B0604020202020204" pitchFamily="34" charset="0"/>
              <a:buNone/>
            </a:pPr>
            <a:r>
              <a:rPr lang="en-US" sz="1800" dirty="0" smtClean="0"/>
              <a:t>Net followers: 17</a:t>
            </a:r>
          </a:p>
          <a:p>
            <a:pPr marL="0" indent="0">
              <a:buFont typeface="Arial" panose="020B0604020202020204" pitchFamily="34" charset="0"/>
              <a:buNone/>
            </a:pPr>
            <a:r>
              <a:rPr lang="en-US" sz="1800" dirty="0" smtClean="0"/>
              <a:t>Impressions: 3,567</a:t>
            </a:r>
          </a:p>
          <a:p>
            <a:pPr marL="0" indent="0">
              <a:buFont typeface="Arial" panose="020B0604020202020204" pitchFamily="34" charset="0"/>
              <a:buNone/>
            </a:pPr>
            <a:endParaRPr lang="en-US" sz="1800" dirty="0" smtClean="0"/>
          </a:p>
          <a:p>
            <a:pPr marL="0" indent="0">
              <a:buFont typeface="Arial" panose="020B0604020202020204" pitchFamily="34" charset="0"/>
              <a:buNone/>
            </a:pPr>
            <a:r>
              <a:rPr lang="en-US" sz="1800" dirty="0" smtClean="0"/>
              <a:t>Profile visits: 389</a:t>
            </a:r>
          </a:p>
          <a:p>
            <a:pPr marL="0" indent="0">
              <a:buFont typeface="Arial" panose="020B0604020202020204" pitchFamily="34" charset="0"/>
              <a:buNone/>
            </a:pPr>
            <a:r>
              <a:rPr lang="en-US" sz="1800" dirty="0" smtClean="0"/>
              <a:t>Mentions by others: 26</a:t>
            </a:r>
          </a:p>
          <a:p>
            <a:pPr marL="0" indent="0">
              <a:buFont typeface="Arial" panose="020B0604020202020204" pitchFamily="34" charset="0"/>
              <a:buNone/>
            </a:pPr>
            <a:endParaRPr lang="en-US" sz="1800" dirty="0" smtClean="0"/>
          </a:p>
          <a:p>
            <a:pPr marL="0" indent="0">
              <a:buFont typeface="Arial" panose="020B0604020202020204" pitchFamily="34" charset="0"/>
              <a:buNone/>
            </a:pPr>
            <a:endParaRPr lang="en-US" sz="1800" dirty="0"/>
          </a:p>
        </p:txBody>
      </p:sp>
      <p:pic>
        <p:nvPicPr>
          <p:cNvPr id="7" name="Picture 3" descr="C:\Users\kwhitehe\Desktop\6-15-2016 1-20-43 PM.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527014"/>
            <a:ext cx="4162425" cy="20097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2" name="Picture 4" descr="C:\Users\kwhitehe\Desktop\6-15-2016 1-20-57 PM.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4642" y="2926536"/>
            <a:ext cx="3500717" cy="335545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44683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useBgFill="1">
        <p:nvSpPr>
          <p:cNvPr id="4" name="Rectangle 3"/>
          <p:cNvSpPr/>
          <p:nvPr/>
        </p:nvSpPr>
        <p:spPr>
          <a:xfrm>
            <a:off x="2362200" y="5486400"/>
            <a:ext cx="4572000" cy="1219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28600"/>
            <a:ext cx="8229600" cy="1143000"/>
          </a:xfrm>
        </p:spPr>
        <p:txBody>
          <a:bodyPr>
            <a:normAutofit/>
          </a:bodyPr>
          <a:lstStyle/>
          <a:p>
            <a:r>
              <a:rPr lang="en-US" sz="3600" dirty="0" smtClean="0"/>
              <a:t>Definitions</a:t>
            </a:r>
            <a:endParaRPr lang="en-US" sz="3600" dirty="0"/>
          </a:p>
        </p:txBody>
      </p:sp>
      <p:sp>
        <p:nvSpPr>
          <p:cNvPr id="3" name="Content Placeholder 2"/>
          <p:cNvSpPr>
            <a:spLocks noGrp="1"/>
          </p:cNvSpPr>
          <p:nvPr>
            <p:ph idx="1"/>
          </p:nvPr>
        </p:nvSpPr>
        <p:spPr>
          <a:xfrm>
            <a:off x="457200" y="1143000"/>
            <a:ext cx="8229600" cy="4525963"/>
          </a:xfrm>
        </p:spPr>
        <p:txBody>
          <a:bodyPr>
            <a:noAutofit/>
          </a:bodyPr>
          <a:lstStyle/>
          <a:p>
            <a:pPr marL="0" indent="0">
              <a:buNone/>
            </a:pPr>
            <a:r>
              <a:rPr lang="en-US" sz="1800" b="1" dirty="0" smtClean="0"/>
              <a:t>Net Likes/Followers </a:t>
            </a:r>
            <a:r>
              <a:rPr lang="en-US" sz="1800" dirty="0" smtClean="0"/>
              <a:t>– Net likes are the number of new likes minus the number of </a:t>
            </a:r>
            <a:r>
              <a:rPr lang="en-US" sz="1800" dirty="0" err="1" smtClean="0"/>
              <a:t>unlikes</a:t>
            </a:r>
            <a:r>
              <a:rPr lang="en-US" sz="1800" dirty="0" smtClean="0"/>
              <a:t>, giving us our total outcome.</a:t>
            </a:r>
          </a:p>
          <a:p>
            <a:pPr marL="0" indent="0">
              <a:buNone/>
            </a:pPr>
            <a:endParaRPr lang="en-US" sz="1800" dirty="0" smtClean="0"/>
          </a:p>
          <a:p>
            <a:pPr marL="0" indent="0">
              <a:buNone/>
            </a:pPr>
            <a:r>
              <a:rPr lang="en-US" sz="1800" b="1" dirty="0" smtClean="0"/>
              <a:t>Organic vs Boosted likes </a:t>
            </a:r>
            <a:r>
              <a:rPr lang="en-US" sz="1800" dirty="0" smtClean="0"/>
              <a:t>– Boosted likes are categorized as likes that occur within 1 day of viewing an advertisement, or 1 month (28 days) after clicking an advertisement. All other likes are considered organic.</a:t>
            </a:r>
          </a:p>
          <a:p>
            <a:pPr marL="0" indent="0">
              <a:buNone/>
            </a:pPr>
            <a:endParaRPr lang="en-US" sz="1800" dirty="0" smtClean="0"/>
          </a:p>
          <a:p>
            <a:pPr marL="0" indent="0">
              <a:buNone/>
            </a:pPr>
            <a:r>
              <a:rPr lang="en-US" sz="1800" b="1" dirty="0" smtClean="0"/>
              <a:t>Facebook Reach</a:t>
            </a:r>
            <a:r>
              <a:rPr lang="en-US" sz="1800" dirty="0" smtClean="0"/>
              <a:t> – Total reach is defined as the number of people who were served any activity from our Facebook Page including posts, posts to our Page by other people, Page like ads, and mentions.</a:t>
            </a:r>
          </a:p>
          <a:p>
            <a:pPr marL="0" indent="0">
              <a:buNone/>
            </a:pPr>
            <a:endParaRPr lang="en-US" sz="1800" dirty="0" smtClean="0"/>
          </a:p>
          <a:p>
            <a:pPr marL="0" indent="0">
              <a:buNone/>
            </a:pPr>
            <a:r>
              <a:rPr lang="en-US" sz="1800" b="1" dirty="0" smtClean="0"/>
              <a:t>Engagement</a:t>
            </a:r>
            <a:r>
              <a:rPr lang="en-US" sz="1800" dirty="0" smtClean="0"/>
              <a:t> – When a person interacts with a social post, by liking it, clicking on a link, expanding the text, clicking through the profile page, etc., these are considered engagements. </a:t>
            </a:r>
          </a:p>
          <a:p>
            <a:pPr marL="0" indent="0">
              <a:buNone/>
            </a:pPr>
            <a:endParaRPr lang="en-US" sz="1800" dirty="0"/>
          </a:p>
          <a:p>
            <a:pPr marL="0" indent="0">
              <a:buNone/>
            </a:pPr>
            <a:r>
              <a:rPr lang="en-US" sz="1800" b="1" dirty="0" smtClean="0"/>
              <a:t>Twitter Impressions </a:t>
            </a:r>
            <a:r>
              <a:rPr lang="en-US" sz="1800" dirty="0" smtClean="0"/>
              <a:t>– An impression happens each time a users see our tweet in their Twitter feed.</a:t>
            </a:r>
          </a:p>
        </p:txBody>
      </p:sp>
    </p:spTree>
    <p:extLst>
      <p:ext uri="{BB962C8B-B14F-4D97-AF65-F5344CB8AC3E}">
        <p14:creationId xmlns:p14="http://schemas.microsoft.com/office/powerpoint/2010/main" val="41114828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Public Education Outreach &amp; Community Engagement</a:t>
            </a:r>
            <a:endParaRPr lang="en-US" dirty="0"/>
          </a:p>
        </p:txBody>
      </p:sp>
      <p:sp>
        <p:nvSpPr>
          <p:cNvPr id="3" name="Content Placeholder 2"/>
          <p:cNvSpPr>
            <a:spLocks noGrp="1"/>
          </p:cNvSpPr>
          <p:nvPr>
            <p:ph idx="1"/>
          </p:nvPr>
        </p:nvSpPr>
        <p:spPr/>
        <p:txBody>
          <a:bodyPr>
            <a:normAutofit/>
          </a:bodyPr>
          <a:lstStyle/>
          <a:p>
            <a:r>
              <a:rPr lang="en-US" sz="2800" dirty="0" smtClean="0"/>
              <a:t>Promotion and Trademark of </a:t>
            </a:r>
            <a:r>
              <a:rPr lang="en-US" sz="2800" b="1" i="1" dirty="0" smtClean="0">
                <a:effectLst>
                  <a:outerShdw blurRad="38100" dist="38100" dir="2700000" algn="tl">
                    <a:srgbClr val="000000">
                      <a:alpha val="43137"/>
                    </a:srgbClr>
                  </a:outerShdw>
                </a:effectLst>
              </a:rPr>
              <a:t>Are You Ready, Feet? ™</a:t>
            </a:r>
          </a:p>
          <a:p>
            <a:r>
              <a:rPr lang="en-US" sz="2800" dirty="0" smtClean="0"/>
              <a:t>Sunset Stroll at Jones Beach, July 21, 2016</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590798"/>
            <a:ext cx="5105400" cy="4122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5177741"/>
      </p:ext>
    </p:extLst>
  </p:cSld>
  <p:clrMapOvr>
    <a:masterClrMapping/>
  </p:clrMapOvr>
  <p:timing>
    <p:tnLst>
      <p:par>
        <p:cTn id="1" dur="indefinite" restart="never" nodeType="tmRoot"/>
      </p:par>
    </p:tnLst>
  </p:timing>
</p:sld>
</file>

<file path=ppt/theme/theme1.xml><?xml version="1.0" encoding="utf-8"?>
<a:theme xmlns:a="http://schemas.openxmlformats.org/drawingml/2006/main" name="LIPHIP">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pt23E6.tm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pt3371.tm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LIPHIP</Template>
  <TotalTime>5005</TotalTime>
  <Words>1087</Words>
  <Application>Microsoft Office PowerPoint</Application>
  <PresentationFormat>On-screen Show (4:3)</PresentationFormat>
  <Paragraphs>136</Paragraphs>
  <Slides>23</Slides>
  <Notes>0</Notes>
  <HiddenSlides>2</HiddenSlides>
  <MMClips>0</MMClips>
  <ScaleCrop>false</ScaleCrop>
  <HeadingPairs>
    <vt:vector size="4" baseType="variant">
      <vt:variant>
        <vt:lpstr>Theme</vt:lpstr>
      </vt:variant>
      <vt:variant>
        <vt:i4>3</vt:i4>
      </vt:variant>
      <vt:variant>
        <vt:lpstr>Slide Titles</vt:lpstr>
      </vt:variant>
      <vt:variant>
        <vt:i4>23</vt:i4>
      </vt:variant>
    </vt:vector>
  </HeadingPairs>
  <TitlesOfParts>
    <vt:vector size="26" baseType="lpstr">
      <vt:lpstr>LIPHIP</vt:lpstr>
      <vt:lpstr>ppt23E6.tmp</vt:lpstr>
      <vt:lpstr>ppt3371.tmp</vt:lpstr>
      <vt:lpstr> Long Island Population Health Improvement Project (LIPHIP)</vt:lpstr>
      <vt:lpstr>PHIP Grant Updates</vt:lpstr>
      <vt:lpstr>DSRIP Performing Provider System Partnerships</vt:lpstr>
      <vt:lpstr>Growth of LIHC Membership</vt:lpstr>
      <vt:lpstr>LIHC Website, Portal and Social Media</vt:lpstr>
      <vt:lpstr> Facebook</vt:lpstr>
      <vt:lpstr> Twitter</vt:lpstr>
      <vt:lpstr>Definitions</vt:lpstr>
      <vt:lpstr>Public Education Outreach &amp; Community Engagement</vt:lpstr>
      <vt:lpstr>LIHC Hashtags</vt:lpstr>
      <vt:lpstr>Academic Partners Survey</vt:lpstr>
      <vt:lpstr>PowerPoint Presentation</vt:lpstr>
      <vt:lpstr>LIHC Activation Engagement Partnership</vt:lpstr>
      <vt:lpstr>PowerPoint Presentation</vt:lpstr>
      <vt:lpstr>Complete Streets/Nutrition and Wellness</vt:lpstr>
      <vt:lpstr>PowerPoint Presentation</vt:lpstr>
      <vt:lpstr>Partnership Google Poll</vt:lpstr>
      <vt:lpstr>Healthiest Cities and Counties Prize</vt:lpstr>
      <vt:lpstr>Cultural Competency/Health Literacy Workgroup</vt:lpstr>
      <vt:lpstr>Data Workgroup</vt:lpstr>
      <vt:lpstr>Data Workgroup Continued..</vt:lpstr>
      <vt:lpstr>Questions/Feedback?</vt:lpstr>
      <vt:lpstr>Upcoming Meetings</vt:lpstr>
    </vt:vector>
  </TitlesOfParts>
  <Company>Healthcare Association of New York State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Long Island Population Health Improvement Project (LIPHIP)</dc:title>
  <dc:creator>Admin</dc:creator>
  <cp:lastModifiedBy>Admin</cp:lastModifiedBy>
  <cp:revision>146</cp:revision>
  <cp:lastPrinted>2016-06-15T20:59:06Z</cp:lastPrinted>
  <dcterms:created xsi:type="dcterms:W3CDTF">2015-10-19T13:50:18Z</dcterms:created>
  <dcterms:modified xsi:type="dcterms:W3CDTF">2016-06-15T21:33:31Z</dcterms:modified>
</cp:coreProperties>
</file>